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71" r:id="rId2"/>
    <p:sldId id="272" r:id="rId3"/>
    <p:sldId id="277" r:id="rId4"/>
    <p:sldId id="273" r:id="rId5"/>
    <p:sldId id="274" r:id="rId6"/>
    <p:sldId id="275" r:id="rId7"/>
    <p:sldId id="27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11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FED3A-F7BC-3B45-86C1-294F4EFE8AF7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2BA2C-ADE1-F74D-A033-E6C426E09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How is the running sum calculated. 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We have 2 variables N and G. 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 represents the # of genes in our ranked list, let’s say 20000 genes and G is the number of genes in the gene-set.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If the gene I is in the gene-set,…..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If the gene I is not in the gene-set…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running sum of X is calculated until we reach the last gene in the ranked list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Thus, if a gene is in the gene-set , the running sum increases a lot and if not the running sum decreases just a little bit (this is because in the 20000 gene list, we have much more genes that are not in the gene-set (containing)  50 genes than otherwise)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We plot this running sum and the enrichment score corresponds to the maximum deviation from zero. We can have a positive enrichment score if the genes in the gene-set are at the top of the list (thus up-regulated in the treated sample versus the control) and a negative enrichment score if the genes are more at the bottom of the list, corresponding to down-regulated genes.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02756" indent="-270291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1164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3629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6095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0688099-45EE-9A4A-9B7A-2278293B5198}" type="slidenum">
              <a:rPr lang="en-US" sz="1200">
                <a:latin typeface="Calibri" charset="0"/>
              </a:rPr>
              <a:pPr eaLnBrk="1" hangingPunct="1"/>
              <a:t>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400">
                <a:latin typeface="Times New Roman" charset="0"/>
                <a:ea typeface="ＭＳ Ｐゴシック" charset="0"/>
                <a:cs typeface="ＭＳ Ｐゴシック" charset="0"/>
              </a:rPr>
              <a:t>reccomendet by GSEA Team</a:t>
            </a:r>
          </a:p>
          <a:p>
            <a:r>
              <a:rPr lang="en-US" sz="1400">
                <a:latin typeface="Times New Roman" charset="0"/>
                <a:ea typeface="ＭＳ Ｐゴシック" charset="0"/>
                <a:cs typeface="ＭＳ Ｐゴシック" charset="0"/>
              </a:rPr>
              <a:t>Pro: keeps biological meaning of gene sets</a:t>
            </a:r>
          </a:p>
          <a:p>
            <a:endParaRPr lang="en-US" sz="14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en-US" sz="1400">
                <a:latin typeface="Times New Roman" charset="0"/>
                <a:ea typeface="ＭＳ Ｐゴシック" charset="0"/>
                <a:cs typeface="ＭＳ Ｐゴシック" charset="0"/>
              </a:rPr>
              <a:t>con: 	needs a large number of samples</a:t>
            </a:r>
          </a:p>
          <a:p>
            <a:r>
              <a:rPr lang="en-US" sz="1400">
                <a:latin typeface="Times New Roman" charset="0"/>
                <a:ea typeface="ＭＳ Ｐゴシック" charset="0"/>
                <a:cs typeface="ＭＳ Ｐゴシック" charset="0"/>
              </a:rPr>
              <a:t>	turns GSEA into a hybrid of self-contained &amp; competitive Enrichment Algorithm</a:t>
            </a:r>
          </a:p>
        </p:txBody>
      </p:sp>
      <p:sp>
        <p:nvSpPr>
          <p:cNvPr id="26627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02756" indent="-270291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1164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3629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6095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Times New Roman" charset="0"/>
              </a:rPr>
              <a:t>GSEA Tutorial</a:t>
            </a:r>
          </a:p>
        </p:txBody>
      </p:sp>
      <p:sp>
        <p:nvSpPr>
          <p:cNvPr id="26628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02756" indent="-270291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1164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3629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6095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5FBEF5A-F760-7348-A788-3BE8FA2D6123}" type="slidenum">
              <a:rPr lang="en-US" sz="1200">
                <a:latin typeface="Times New Roman" charset="0"/>
              </a:rPr>
              <a:pPr eaLnBrk="1" hangingPunct="1"/>
              <a:t>5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400">
                <a:latin typeface="Times New Roman" charset="0"/>
                <a:ea typeface="ＭＳ Ｐゴシック" charset="0"/>
                <a:cs typeface="ＭＳ Ｐゴシック" charset="0"/>
              </a:rPr>
              <a:t>With Geneset permut. GSEA is pure – competitive method</a:t>
            </a:r>
          </a:p>
          <a:p>
            <a:endParaRPr lang="en-US" sz="14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en-US" sz="1400">
                <a:latin typeface="Times New Roman" charset="0"/>
                <a:ea typeface="ＭＳ Ｐゴシック" charset="0"/>
                <a:cs typeface="ＭＳ Ｐゴシック" charset="0"/>
              </a:rPr>
              <a:t>SAM-GS being pure self-contained</a:t>
            </a:r>
          </a:p>
        </p:txBody>
      </p:sp>
      <p:sp>
        <p:nvSpPr>
          <p:cNvPr id="2867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02756" indent="-270291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1164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3629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6095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Times New Roman" charset="0"/>
              </a:rPr>
              <a:t>GSEA Tutorial</a:t>
            </a:r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02756" indent="-270291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1164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3629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6095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CED475A-34F6-1843-9E08-83DBC7CC1ABF}" type="slidenum">
              <a:rPr lang="en-US" sz="1200">
                <a:latin typeface="Times New Roman" charset="0"/>
              </a:rPr>
              <a:pPr eaLnBrk="1" hangingPunct="1"/>
              <a:t>6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next step is to correlate your gene list  with the pathway database and testing each gene-set. 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way that GSEA works is that it will try to find if gene-set contains genes that are more at the top or the bottom of the list = gene that are stronggly differentially expressed .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At the top: genes that are up-regulated in the treated samples compared to the control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At the bottom: genes that are down-regulated in the treated samples compared to the control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02756" indent="-270291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1164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3629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6095" indent="-2162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88DF561-583D-3D47-80EC-BDCFB3C0A03C}" type="slidenum">
              <a:rPr lang="en-US" sz="1200">
                <a:latin typeface="Calibri" charset="0"/>
              </a:rPr>
              <a:pPr eaLnBrk="1" hangingPunct="1"/>
              <a:t>7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0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8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50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3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25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96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3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46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5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7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1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BEAB0-9F24-2D46-856E-AB38A92C8CCC}" type="datetimeFigureOut">
              <a:rPr lang="en-US" smtClean="0"/>
              <a:t>15-05-22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A121B-0F99-BA47-B771-8FB243385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GSEA Algorithm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343025"/>
            <a:ext cx="8229600" cy="4822825"/>
          </a:xfrm>
        </p:spPr>
        <p:txBody>
          <a:bodyPr/>
          <a:lstStyle/>
          <a:p>
            <a:pPr marL="461963" indent="-461963" eaLnBrk="1" hangingPunct="1">
              <a:buFont typeface="Arial" charset="0"/>
              <a:buAutoNum type="arabicPeriod"/>
            </a:pPr>
            <a:r>
              <a:rPr lang="en-US" sz="2500">
                <a:latin typeface="Arial" charset="0"/>
                <a:ea typeface="ＭＳ Ｐゴシック" charset="0"/>
                <a:cs typeface="ＭＳ Ｐゴシック" charset="0"/>
              </a:rPr>
              <a:t>generate ranked gene list </a:t>
            </a: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(Fold Change, t-Test, log-ratio)</a:t>
            </a:r>
            <a:endParaRPr lang="en-US" sz="250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461963" indent="-461963" eaLnBrk="1" hangingPunct="1">
              <a:buFont typeface="Arial" charset="0"/>
              <a:buAutoNum type="arabicPeriod"/>
            </a:pPr>
            <a:r>
              <a:rPr lang="en-US" sz="2500">
                <a:latin typeface="Arial" charset="0"/>
                <a:ea typeface="ＭＳ Ｐゴシック" charset="0"/>
                <a:cs typeface="ＭＳ Ｐゴシック" charset="0"/>
              </a:rPr>
              <a:t>for each Gene Set:</a:t>
            </a:r>
          </a:p>
          <a:p>
            <a:pPr marL="860425" lvl="1" indent="-461963" eaLnBrk="1" hangingPunct="1">
              <a:buFont typeface="Arial" charset="0"/>
              <a:buChar char="•"/>
            </a:pPr>
            <a:r>
              <a:rPr lang="en-US" sz="2200">
                <a:latin typeface="Arial" charset="0"/>
                <a:ea typeface="ＭＳ Ｐゴシック" charset="0"/>
              </a:rPr>
              <a:t>calculate running sum:</a:t>
            </a:r>
          </a:p>
          <a:p>
            <a:pPr marL="1260475" lvl="2" indent="-461963" eaLnBrk="1" hangingPunct="1">
              <a:buFont typeface="Courier New" charset="0"/>
              <a:buChar char="o"/>
            </a:pPr>
            <a:r>
              <a:rPr lang="en-US" sz="1800">
                <a:latin typeface="Arial" charset="0"/>
                <a:ea typeface="ＭＳ Ｐゴシック" charset="0"/>
              </a:rPr>
              <a:t>walk down ranked gene list</a:t>
            </a:r>
          </a:p>
          <a:p>
            <a:pPr marL="1260475" lvl="2" indent="-461963" eaLnBrk="1" hangingPunct="1">
              <a:buFont typeface="Courier New" charset="0"/>
              <a:buChar char="o"/>
            </a:pPr>
            <a:r>
              <a:rPr lang="en-US" sz="1800">
                <a:latin typeface="Arial" charset="0"/>
                <a:ea typeface="ＭＳ Ｐゴシック" charset="0"/>
              </a:rPr>
              <a:t>increase sum if the gene is in the current gene set</a:t>
            </a:r>
          </a:p>
          <a:p>
            <a:pPr marL="1260475" lvl="2" indent="-461963" eaLnBrk="1" hangingPunct="1">
              <a:buFont typeface="Courier New" charset="0"/>
              <a:buChar char="o"/>
            </a:pPr>
            <a:r>
              <a:rPr lang="en-US" sz="1800">
                <a:latin typeface="Arial" charset="0"/>
                <a:ea typeface="ＭＳ Ｐゴシック" charset="0"/>
              </a:rPr>
              <a:t>decrease sum if not</a:t>
            </a:r>
          </a:p>
          <a:p>
            <a:pPr marL="860425" lvl="1" indent="-461963" eaLnBrk="1" hangingPunct="1">
              <a:buFont typeface="Arial" charset="0"/>
              <a:buChar char="•"/>
            </a:pPr>
            <a:r>
              <a:rPr lang="en-US" sz="2200">
                <a:latin typeface="Arial" charset="0"/>
                <a:ea typeface="ＭＳ Ｐゴシック" charset="0"/>
              </a:rPr>
              <a:t>Enrichment Score (ES) is the max. deviation from zero</a:t>
            </a:r>
          </a:p>
          <a:p>
            <a:pPr marL="860425" lvl="1" indent="-461963" eaLnBrk="1" hangingPunct="1">
              <a:buFont typeface="Arial" charset="0"/>
              <a:buChar char="•"/>
            </a:pPr>
            <a:r>
              <a:rPr lang="en-US" sz="2200">
                <a:latin typeface="Arial" charset="0"/>
                <a:ea typeface="ＭＳ Ｐゴシック" charset="0"/>
              </a:rPr>
              <a:t>score is normalized for Gene Set size (NES)</a:t>
            </a:r>
            <a:endParaRPr lang="en-US">
              <a:latin typeface="Arial" charset="0"/>
              <a:ea typeface="ＭＳ Ｐゴシック" charset="0"/>
            </a:endParaRPr>
          </a:p>
          <a:p>
            <a:pPr marL="461963" indent="-461963" eaLnBrk="1" hangingPunct="1">
              <a:buFont typeface="Arial" charset="0"/>
              <a:buAutoNum type="arabicPeriod"/>
            </a:pPr>
            <a:r>
              <a:rPr lang="en-US" sz="2500">
                <a:latin typeface="Arial" charset="0"/>
                <a:ea typeface="ＭＳ Ｐゴシック" charset="0"/>
                <a:cs typeface="ＭＳ Ｐゴシック" charset="0"/>
              </a:rPr>
              <a:t>Estimation of Significance</a:t>
            </a:r>
          </a:p>
          <a:p>
            <a:pPr marL="860425" lvl="1" indent="-461963" eaLnBrk="1" hangingPunct="1">
              <a:buFont typeface="Arial" charset="0"/>
              <a:buAutoNum type="alphaLcParenR"/>
            </a:pPr>
            <a:r>
              <a:rPr lang="en-US" sz="2200">
                <a:latin typeface="Arial" charset="0"/>
                <a:ea typeface="ＭＳ Ｐゴシック" charset="0"/>
              </a:rPr>
              <a:t>either Phenotype permutation</a:t>
            </a:r>
          </a:p>
          <a:p>
            <a:pPr marL="860425" lvl="1" indent="-461963" eaLnBrk="1" hangingPunct="1">
              <a:buFont typeface="Arial" charset="0"/>
              <a:buAutoNum type="alphaLcParenR"/>
            </a:pPr>
            <a:r>
              <a:rPr lang="en-US" sz="2200">
                <a:latin typeface="Arial" charset="0"/>
                <a:ea typeface="ＭＳ Ｐゴシック" charset="0"/>
              </a:rPr>
              <a:t>or Geneset permutation</a:t>
            </a:r>
          </a:p>
          <a:p>
            <a:pPr marL="860425" lvl="1" indent="-461963" eaLnBrk="1" hangingPunct="1">
              <a:buFont typeface="Arial" charset="0"/>
              <a:buChar char="•"/>
            </a:pPr>
            <a:r>
              <a:rPr lang="en-US" sz="2200">
                <a:latin typeface="Arial" charset="0"/>
                <a:ea typeface="ＭＳ Ｐゴシック" charset="0"/>
              </a:rPr>
              <a:t>correction for multiple testing (FDR)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821693A-5488-BD4D-9625-AA58AA6CA9F5}" type="slidenum">
              <a:rPr lang="en-US" sz="1200">
                <a:solidFill>
                  <a:srgbClr val="898989"/>
                </a:solidFill>
                <a:latin typeface="Times New Roman" charset="0"/>
              </a:rPr>
              <a:pPr eaLnBrk="1" hangingPunct="1"/>
              <a:t>1</a:t>
            </a:fld>
            <a:endParaRPr lang="en-US" sz="1200">
              <a:solidFill>
                <a:srgbClr val="898989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2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-98425" y="0"/>
            <a:ext cx="9253538" cy="10969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GSEA </a:t>
            </a:r>
            <a:br>
              <a:rPr lang="en-US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Flow diagram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4202113" y="2871788"/>
            <a:ext cx="739775" cy="34290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olded Corner 19"/>
          <p:cNvSpPr/>
          <p:nvPr/>
        </p:nvSpPr>
        <p:spPr>
          <a:xfrm>
            <a:off x="868363" y="3403600"/>
            <a:ext cx="2057400" cy="342900"/>
          </a:xfrm>
          <a:prstGeom prst="foldedCorner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600" dirty="0"/>
              <a:t>classes</a:t>
            </a:r>
          </a:p>
        </p:txBody>
      </p:sp>
      <p:sp>
        <p:nvSpPr>
          <p:cNvPr id="10" name="Oval 9"/>
          <p:cNvSpPr/>
          <p:nvPr/>
        </p:nvSpPr>
        <p:spPr>
          <a:xfrm>
            <a:off x="3475038" y="3267075"/>
            <a:ext cx="2193925" cy="64928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800" dirty="0"/>
              <a:t>rank genes</a:t>
            </a:r>
          </a:p>
        </p:txBody>
      </p:sp>
      <p:sp>
        <p:nvSpPr>
          <p:cNvPr id="11" name="Folded Corner 10"/>
          <p:cNvSpPr/>
          <p:nvPr/>
        </p:nvSpPr>
        <p:spPr>
          <a:xfrm>
            <a:off x="900113" y="1682750"/>
            <a:ext cx="2057400" cy="342900"/>
          </a:xfrm>
          <a:prstGeom prst="foldedCorner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600" dirty="0"/>
              <a:t>expression data</a:t>
            </a:r>
          </a:p>
        </p:txBody>
      </p:sp>
      <p:sp>
        <p:nvSpPr>
          <p:cNvPr id="13" name="Left Arrow Callout 12"/>
          <p:cNvSpPr/>
          <p:nvPr/>
        </p:nvSpPr>
        <p:spPr>
          <a:xfrm>
            <a:off x="5875338" y="3267075"/>
            <a:ext cx="2811462" cy="64928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582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>
              <a:defRPr/>
            </a:pPr>
            <a:r>
              <a:rPr lang="en-US" sz="1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metric </a:t>
            </a:r>
            <a:br>
              <a:rPr lang="en-US" sz="1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13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(Ratio of Classes, </a:t>
            </a:r>
            <a:r>
              <a:rPr lang="en-US" sz="13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</a:t>
            </a:r>
            <a:r>
              <a:rPr lang="en-US" sz="13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-Test, ...)</a:t>
            </a:r>
          </a:p>
        </p:txBody>
      </p:sp>
      <p:sp>
        <p:nvSpPr>
          <p:cNvPr id="17" name="Right Arrow 16"/>
          <p:cNvSpPr/>
          <p:nvPr/>
        </p:nvSpPr>
        <p:spPr>
          <a:xfrm flipV="1">
            <a:off x="2944813" y="3438525"/>
            <a:ext cx="461962" cy="274638"/>
          </a:xfrm>
          <a:prstGeom prst="rightArrow">
            <a:avLst>
              <a:gd name="adj1" fmla="val 25418"/>
              <a:gd name="adj2" fmla="val 34774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Oval 17"/>
          <p:cNvSpPr/>
          <p:nvPr/>
        </p:nvSpPr>
        <p:spPr>
          <a:xfrm>
            <a:off x="3475038" y="2170113"/>
            <a:ext cx="2193925" cy="6477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800" dirty="0"/>
              <a:t>collapse IDs to symbols</a:t>
            </a:r>
          </a:p>
        </p:txBody>
      </p:sp>
      <p:sp>
        <p:nvSpPr>
          <p:cNvPr id="19" name="Left Arrow Callout 18"/>
          <p:cNvSpPr/>
          <p:nvPr/>
        </p:nvSpPr>
        <p:spPr>
          <a:xfrm>
            <a:off x="5875338" y="2170113"/>
            <a:ext cx="2811462" cy="6477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582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>
              <a:defRPr/>
            </a:pPr>
            <a:r>
              <a:rPr lang="en-US" sz="1400" dirty="0"/>
              <a:t>collapsing mode</a:t>
            </a:r>
            <a:br>
              <a:rPr lang="en-US" sz="1400" dirty="0"/>
            </a:br>
            <a:r>
              <a:rPr lang="en-US" sz="1300" dirty="0"/>
              <a:t>(</a:t>
            </a:r>
            <a:r>
              <a:rPr lang="en-US" sz="1300" dirty="0" err="1"/>
              <a:t>Max_probe</a:t>
            </a:r>
            <a:r>
              <a:rPr lang="en-US" sz="1300" dirty="0"/>
              <a:t>, </a:t>
            </a:r>
            <a:r>
              <a:rPr lang="en-US" sz="1300" dirty="0" err="1"/>
              <a:t>median_of_probes</a:t>
            </a:r>
            <a:r>
              <a:rPr lang="en-US" sz="1300" dirty="0"/>
              <a:t>)</a:t>
            </a:r>
          </a:p>
        </p:txBody>
      </p:sp>
      <p:sp>
        <p:nvSpPr>
          <p:cNvPr id="21" name="Folded Corner 20"/>
          <p:cNvSpPr/>
          <p:nvPr/>
        </p:nvSpPr>
        <p:spPr>
          <a:xfrm>
            <a:off x="868363" y="2322513"/>
            <a:ext cx="2057400" cy="342900"/>
          </a:xfrm>
          <a:prstGeom prst="foldedCorner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600" dirty="0"/>
              <a:t>chip annotation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2944813" y="2357438"/>
            <a:ext cx="461962" cy="273050"/>
          </a:xfrm>
          <a:prstGeom prst="rightArrow">
            <a:avLst>
              <a:gd name="adj1" fmla="val 25418"/>
              <a:gd name="adj2" fmla="val 34774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Down Arrow 22"/>
          <p:cNvSpPr/>
          <p:nvPr/>
        </p:nvSpPr>
        <p:spPr>
          <a:xfrm>
            <a:off x="4202113" y="3968750"/>
            <a:ext cx="739775" cy="34290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3475038" y="4364038"/>
            <a:ext cx="2193925" cy="649287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800" dirty="0"/>
              <a:t>test sets for enrichment</a:t>
            </a:r>
          </a:p>
        </p:txBody>
      </p:sp>
      <p:sp>
        <p:nvSpPr>
          <p:cNvPr id="25" name="Left Arrow Callout 24"/>
          <p:cNvSpPr/>
          <p:nvPr/>
        </p:nvSpPr>
        <p:spPr>
          <a:xfrm>
            <a:off x="5875338" y="4364038"/>
            <a:ext cx="2811462" cy="649287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582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Enrichment Statistic </a:t>
            </a:r>
          </a:p>
          <a:p>
            <a:pPr>
              <a:defRPr/>
            </a:pPr>
            <a:r>
              <a:rPr lang="en-US" sz="1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(weighted, classic, ...)</a:t>
            </a:r>
          </a:p>
          <a:p>
            <a:pPr>
              <a:defRPr/>
            </a:pPr>
            <a:endParaRPr lang="en-US" sz="1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Folded Corner 25"/>
          <p:cNvSpPr/>
          <p:nvPr/>
        </p:nvSpPr>
        <p:spPr>
          <a:xfrm>
            <a:off x="868363" y="4516438"/>
            <a:ext cx="2057400" cy="342900"/>
          </a:xfrm>
          <a:prstGeom prst="foldedCorner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600" dirty="0"/>
              <a:t>gene sets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2944813" y="4551363"/>
            <a:ext cx="461962" cy="274637"/>
          </a:xfrm>
          <a:prstGeom prst="rightArrow">
            <a:avLst>
              <a:gd name="adj1" fmla="val 25418"/>
              <a:gd name="adj2" fmla="val 34774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Down Arrow 27"/>
          <p:cNvSpPr/>
          <p:nvPr/>
        </p:nvSpPr>
        <p:spPr>
          <a:xfrm>
            <a:off x="4202113" y="5065713"/>
            <a:ext cx="739775" cy="34290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Oval 28"/>
          <p:cNvSpPr/>
          <p:nvPr/>
        </p:nvSpPr>
        <p:spPr>
          <a:xfrm>
            <a:off x="3475038" y="5473700"/>
            <a:ext cx="2193925" cy="6477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800" dirty="0"/>
              <a:t>estimate significance</a:t>
            </a:r>
          </a:p>
        </p:txBody>
      </p:sp>
      <p:sp>
        <p:nvSpPr>
          <p:cNvPr id="30" name="Left Arrow Callout 29"/>
          <p:cNvSpPr/>
          <p:nvPr/>
        </p:nvSpPr>
        <p:spPr>
          <a:xfrm>
            <a:off x="5875338" y="5392738"/>
            <a:ext cx="2811462" cy="80962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582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Number of Permutations,</a:t>
            </a:r>
          </a:p>
          <a:p>
            <a:pPr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Permutation Type</a:t>
            </a:r>
          </a:p>
          <a:p>
            <a:pPr>
              <a:defRPr/>
            </a:pPr>
            <a:r>
              <a:rPr lang="en-US" sz="1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(phenotype, gene_set)</a:t>
            </a:r>
          </a:p>
          <a:p>
            <a:pPr>
              <a:defRPr/>
            </a:pPr>
            <a:endParaRPr lang="en-US" sz="1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U-Turn Arrow 35"/>
          <p:cNvSpPr/>
          <p:nvPr/>
        </p:nvSpPr>
        <p:spPr>
          <a:xfrm rot="16200000">
            <a:off x="1411288" y="3684588"/>
            <a:ext cx="1096962" cy="2868612"/>
          </a:xfrm>
          <a:prstGeom prst="uturnArrow">
            <a:avLst>
              <a:gd name="adj1" fmla="val 10042"/>
              <a:gd name="adj2" fmla="val 12152"/>
              <a:gd name="adj3" fmla="val 10978"/>
              <a:gd name="adj4" fmla="val 18975"/>
              <a:gd name="adj5" fmla="val 11398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U-Turn Arrow 36"/>
          <p:cNvSpPr/>
          <p:nvPr/>
        </p:nvSpPr>
        <p:spPr>
          <a:xfrm rot="16200000">
            <a:off x="603250" y="3151188"/>
            <a:ext cx="2508250" cy="3073400"/>
          </a:xfrm>
          <a:prstGeom prst="uturnArrow">
            <a:avLst>
              <a:gd name="adj1" fmla="val 3844"/>
              <a:gd name="adj2" fmla="val 5301"/>
              <a:gd name="adj3" fmla="val 4293"/>
              <a:gd name="adj4" fmla="val 9379"/>
              <a:gd name="adj5" fmla="val 1727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550" name="TextBox 39"/>
          <p:cNvSpPr txBox="1">
            <a:spLocks noChangeArrowheads="1"/>
          </p:cNvSpPr>
          <p:nvPr/>
        </p:nvSpPr>
        <p:spPr bwMode="auto">
          <a:xfrm>
            <a:off x="1109663" y="1196975"/>
            <a:ext cx="1576387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200" b="1">
                <a:cs typeface="Arial" charset="0"/>
              </a:rPr>
              <a:t>Input Files</a:t>
            </a:r>
          </a:p>
        </p:txBody>
      </p:sp>
      <p:sp>
        <p:nvSpPr>
          <p:cNvPr id="22551" name="TextBox 40"/>
          <p:cNvSpPr txBox="1">
            <a:spLocks noChangeArrowheads="1"/>
          </p:cNvSpPr>
          <p:nvPr/>
        </p:nvSpPr>
        <p:spPr bwMode="auto">
          <a:xfrm>
            <a:off x="4105275" y="1196975"/>
            <a:ext cx="93345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200" b="1">
                <a:cs typeface="Arial" charset="0"/>
              </a:rPr>
              <a:t>Steps</a:t>
            </a:r>
          </a:p>
        </p:txBody>
      </p:sp>
      <p:sp>
        <p:nvSpPr>
          <p:cNvPr id="22552" name="TextBox 41"/>
          <p:cNvSpPr txBox="1">
            <a:spLocks noChangeArrowheads="1"/>
          </p:cNvSpPr>
          <p:nvPr/>
        </p:nvSpPr>
        <p:spPr bwMode="auto">
          <a:xfrm>
            <a:off x="6427788" y="1196975"/>
            <a:ext cx="1703387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200" b="1">
                <a:cs typeface="Arial" charset="0"/>
              </a:rPr>
              <a:t>Parameters</a:t>
            </a:r>
          </a:p>
        </p:txBody>
      </p:sp>
      <p:sp>
        <p:nvSpPr>
          <p:cNvPr id="22553" name="TextBox 43"/>
          <p:cNvSpPr txBox="1">
            <a:spLocks noChangeArrowheads="1"/>
          </p:cNvSpPr>
          <p:nvPr/>
        </p:nvSpPr>
        <p:spPr bwMode="auto">
          <a:xfrm>
            <a:off x="1171575" y="5467350"/>
            <a:ext cx="145256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>
                <a:cs typeface="Arial" charset="0"/>
              </a:rPr>
              <a:t>geneset permutation</a:t>
            </a:r>
          </a:p>
        </p:txBody>
      </p:sp>
      <p:sp>
        <p:nvSpPr>
          <p:cNvPr id="22554" name="TextBox 44"/>
          <p:cNvSpPr txBox="1">
            <a:spLocks noChangeArrowheads="1"/>
          </p:cNvSpPr>
          <p:nvPr/>
        </p:nvSpPr>
        <p:spPr bwMode="auto">
          <a:xfrm>
            <a:off x="1092200" y="5761038"/>
            <a:ext cx="160972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>
                <a:cs typeface="Arial" charset="0"/>
              </a:rPr>
              <a:t>phenotype permutation</a:t>
            </a:r>
          </a:p>
        </p:txBody>
      </p:sp>
      <p:sp>
        <p:nvSpPr>
          <p:cNvPr id="22555" name="TextBox 45"/>
          <p:cNvSpPr txBox="1">
            <a:spLocks noChangeArrowheads="1"/>
          </p:cNvSpPr>
          <p:nvPr/>
        </p:nvSpPr>
        <p:spPr bwMode="auto">
          <a:xfrm>
            <a:off x="1751013" y="5614988"/>
            <a:ext cx="2921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>
                <a:cs typeface="Arial" charset="0"/>
              </a:rPr>
              <a:t>or</a:t>
            </a:r>
          </a:p>
        </p:txBody>
      </p:sp>
      <p:sp>
        <p:nvSpPr>
          <p:cNvPr id="47" name="Bent Arrow 46"/>
          <p:cNvSpPr/>
          <p:nvPr/>
        </p:nvSpPr>
        <p:spPr>
          <a:xfrm rot="5400000">
            <a:off x="3628232" y="1143794"/>
            <a:ext cx="328612" cy="1695450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233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pre-ranked GSEA </a:t>
            </a:r>
            <a:br>
              <a:rPr lang="en-US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Flow diagramm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4202113" y="3321050"/>
            <a:ext cx="739775" cy="1411288"/>
          </a:xfrm>
          <a:prstGeom prst="downArrow">
            <a:avLst>
              <a:gd name="adj1" fmla="val 50000"/>
              <a:gd name="adj2" fmla="val 28395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Folded Corner 10"/>
          <p:cNvSpPr/>
          <p:nvPr/>
        </p:nvSpPr>
        <p:spPr>
          <a:xfrm>
            <a:off x="868363" y="2138363"/>
            <a:ext cx="2057400" cy="342900"/>
          </a:xfrm>
          <a:prstGeom prst="foldedCorner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600" dirty="0"/>
              <a:t>ranked gene list</a:t>
            </a:r>
          </a:p>
        </p:txBody>
      </p:sp>
      <p:sp>
        <p:nvSpPr>
          <p:cNvPr id="18" name="Oval 17"/>
          <p:cNvSpPr/>
          <p:nvPr/>
        </p:nvSpPr>
        <p:spPr>
          <a:xfrm>
            <a:off x="3475038" y="2619375"/>
            <a:ext cx="2193925" cy="6477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800" dirty="0"/>
              <a:t>collapse IDs to symbols</a:t>
            </a:r>
          </a:p>
        </p:txBody>
      </p:sp>
      <p:sp>
        <p:nvSpPr>
          <p:cNvPr id="19" name="Left Arrow Callout 18"/>
          <p:cNvSpPr/>
          <p:nvPr/>
        </p:nvSpPr>
        <p:spPr>
          <a:xfrm>
            <a:off x="5875338" y="2619375"/>
            <a:ext cx="2811462" cy="6477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582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>
              <a:defRPr/>
            </a:pPr>
            <a:r>
              <a:rPr lang="en-US" sz="1400" dirty="0"/>
              <a:t>collapsing mode</a:t>
            </a:r>
            <a:br>
              <a:rPr lang="en-US" sz="1400" dirty="0"/>
            </a:br>
            <a:r>
              <a:rPr lang="en-US" sz="1300" dirty="0"/>
              <a:t>(</a:t>
            </a:r>
            <a:r>
              <a:rPr lang="en-US" sz="1300" dirty="0" err="1"/>
              <a:t>Max_probe</a:t>
            </a:r>
            <a:r>
              <a:rPr lang="en-US" sz="1300" dirty="0"/>
              <a:t>, </a:t>
            </a:r>
            <a:r>
              <a:rPr lang="en-US" sz="1300" dirty="0" err="1"/>
              <a:t>median_of_probes</a:t>
            </a:r>
            <a:r>
              <a:rPr lang="en-US" sz="1300" dirty="0"/>
              <a:t>)</a:t>
            </a:r>
          </a:p>
        </p:txBody>
      </p:sp>
      <p:sp>
        <p:nvSpPr>
          <p:cNvPr id="21" name="Folded Corner 20"/>
          <p:cNvSpPr/>
          <p:nvPr/>
        </p:nvSpPr>
        <p:spPr>
          <a:xfrm>
            <a:off x="868363" y="2771775"/>
            <a:ext cx="2057400" cy="342900"/>
          </a:xfrm>
          <a:prstGeom prst="foldedCorner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600" dirty="0"/>
              <a:t>chip annotation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2944813" y="2806700"/>
            <a:ext cx="461962" cy="273050"/>
          </a:xfrm>
          <a:prstGeom prst="rightArrow">
            <a:avLst>
              <a:gd name="adj1" fmla="val 25418"/>
              <a:gd name="adj2" fmla="val 34774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3475038" y="4813300"/>
            <a:ext cx="2193925" cy="64928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800" dirty="0"/>
              <a:t>test sets for enrichment</a:t>
            </a:r>
          </a:p>
        </p:txBody>
      </p:sp>
      <p:sp>
        <p:nvSpPr>
          <p:cNvPr id="25" name="Left Arrow Callout 24"/>
          <p:cNvSpPr/>
          <p:nvPr/>
        </p:nvSpPr>
        <p:spPr>
          <a:xfrm>
            <a:off x="5875338" y="4813300"/>
            <a:ext cx="2811462" cy="64928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582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Enrichment Statistic </a:t>
            </a:r>
          </a:p>
          <a:p>
            <a:pPr>
              <a:defRPr/>
            </a:pPr>
            <a:r>
              <a:rPr lang="en-US" sz="1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(weighted, classic, ...)</a:t>
            </a:r>
          </a:p>
          <a:p>
            <a:pPr>
              <a:defRPr/>
            </a:pPr>
            <a:endParaRPr lang="en-US" sz="1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Folded Corner 25"/>
          <p:cNvSpPr/>
          <p:nvPr/>
        </p:nvSpPr>
        <p:spPr>
          <a:xfrm>
            <a:off x="868363" y="4965700"/>
            <a:ext cx="2057400" cy="342900"/>
          </a:xfrm>
          <a:prstGeom prst="foldedCorner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600" dirty="0"/>
              <a:t>gene sets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2944813" y="5000625"/>
            <a:ext cx="461962" cy="274638"/>
          </a:xfrm>
          <a:prstGeom prst="rightArrow">
            <a:avLst>
              <a:gd name="adj1" fmla="val 25418"/>
              <a:gd name="adj2" fmla="val 34774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Down Arrow 27"/>
          <p:cNvSpPr/>
          <p:nvPr/>
        </p:nvSpPr>
        <p:spPr>
          <a:xfrm>
            <a:off x="4202113" y="5514975"/>
            <a:ext cx="739775" cy="34290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Oval 28"/>
          <p:cNvSpPr/>
          <p:nvPr/>
        </p:nvSpPr>
        <p:spPr>
          <a:xfrm>
            <a:off x="3475038" y="5922963"/>
            <a:ext cx="2193925" cy="6477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r>
              <a:rPr lang="en-US" sz="1800" dirty="0"/>
              <a:t>estimate significance</a:t>
            </a:r>
          </a:p>
        </p:txBody>
      </p:sp>
      <p:sp>
        <p:nvSpPr>
          <p:cNvPr id="30" name="Left Arrow Callout 29"/>
          <p:cNvSpPr/>
          <p:nvPr/>
        </p:nvSpPr>
        <p:spPr>
          <a:xfrm>
            <a:off x="5875338" y="5842000"/>
            <a:ext cx="2811462" cy="80962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582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296" tIns="41148" rIns="82296" bIns="41148" anchor="ctr"/>
          <a:lstStyle/>
          <a:p>
            <a:pPr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Number of Permutations,</a:t>
            </a:r>
          </a:p>
          <a:p>
            <a:pPr>
              <a:defRPr/>
            </a:pPr>
            <a:r>
              <a:rPr lang="en-US" sz="1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rPr>
              <a:t>Permutation Type</a:t>
            </a:r>
          </a:p>
          <a:p>
            <a:pPr>
              <a:defRPr/>
            </a:pPr>
            <a:r>
              <a:rPr lang="en-US" sz="13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rPr>
              <a:t>(always gene_set)</a:t>
            </a:r>
          </a:p>
          <a:p>
            <a:pPr>
              <a:defRPr/>
            </a:pPr>
            <a:endParaRPr lang="en-US" sz="1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U-Turn Arrow 35"/>
          <p:cNvSpPr/>
          <p:nvPr/>
        </p:nvSpPr>
        <p:spPr>
          <a:xfrm rot="16200000">
            <a:off x="1315244" y="4229894"/>
            <a:ext cx="1289050" cy="2868612"/>
          </a:xfrm>
          <a:prstGeom prst="uturnArrow">
            <a:avLst>
              <a:gd name="adj1" fmla="val 10042"/>
              <a:gd name="adj2" fmla="val 12152"/>
              <a:gd name="adj3" fmla="val 10978"/>
              <a:gd name="adj4" fmla="val 18975"/>
              <a:gd name="adj5" fmla="val 11398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760" name="TextBox 39"/>
          <p:cNvSpPr txBox="1">
            <a:spLocks noChangeArrowheads="1"/>
          </p:cNvSpPr>
          <p:nvPr/>
        </p:nvSpPr>
        <p:spPr bwMode="auto">
          <a:xfrm>
            <a:off x="1109663" y="1646238"/>
            <a:ext cx="1576387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200" b="1">
                <a:cs typeface="Arial" charset="0"/>
              </a:rPr>
              <a:t>Input Files</a:t>
            </a:r>
          </a:p>
        </p:txBody>
      </p:sp>
      <p:sp>
        <p:nvSpPr>
          <p:cNvPr id="31761" name="TextBox 40"/>
          <p:cNvSpPr txBox="1">
            <a:spLocks noChangeArrowheads="1"/>
          </p:cNvSpPr>
          <p:nvPr/>
        </p:nvSpPr>
        <p:spPr bwMode="auto">
          <a:xfrm>
            <a:off x="4105275" y="1646238"/>
            <a:ext cx="93345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200" b="1">
                <a:cs typeface="Arial" charset="0"/>
              </a:rPr>
              <a:t>Steps</a:t>
            </a:r>
          </a:p>
        </p:txBody>
      </p:sp>
      <p:sp>
        <p:nvSpPr>
          <p:cNvPr id="31762" name="TextBox 41"/>
          <p:cNvSpPr txBox="1">
            <a:spLocks noChangeArrowheads="1"/>
          </p:cNvSpPr>
          <p:nvPr/>
        </p:nvSpPr>
        <p:spPr bwMode="auto">
          <a:xfrm>
            <a:off x="6427788" y="1646238"/>
            <a:ext cx="1703387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200" b="1">
                <a:cs typeface="Arial" charset="0"/>
              </a:rPr>
              <a:t>Parameters</a:t>
            </a:r>
          </a:p>
        </p:txBody>
      </p:sp>
      <p:sp>
        <p:nvSpPr>
          <p:cNvPr id="31763" name="TextBox 43"/>
          <p:cNvSpPr txBox="1">
            <a:spLocks noChangeArrowheads="1"/>
          </p:cNvSpPr>
          <p:nvPr/>
        </p:nvSpPr>
        <p:spPr bwMode="auto">
          <a:xfrm>
            <a:off x="1171575" y="6103938"/>
            <a:ext cx="1452563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00">
                <a:cs typeface="Arial" charset="0"/>
              </a:rPr>
              <a:t>geneset permutation</a:t>
            </a:r>
          </a:p>
        </p:txBody>
      </p:sp>
      <p:sp>
        <p:nvSpPr>
          <p:cNvPr id="47" name="Bent Arrow 46"/>
          <p:cNvSpPr/>
          <p:nvPr/>
        </p:nvSpPr>
        <p:spPr>
          <a:xfrm rot="5400000">
            <a:off x="3628231" y="1593057"/>
            <a:ext cx="328613" cy="1695450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765" name="Slide Number Placeholder 22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6A22EDD-1F77-CB40-AC8C-C2A2B1AE1FFA}" type="slidenum">
              <a:rPr lang="en-US" sz="1200">
                <a:solidFill>
                  <a:srgbClr val="898989"/>
                </a:solidFill>
                <a:latin typeface="Times New Roman" charset="0"/>
              </a:rPr>
              <a:pPr eaLnBrk="1" hangingPunct="1"/>
              <a:t>3</a:t>
            </a:fld>
            <a:endParaRPr lang="en-US" sz="1200">
              <a:solidFill>
                <a:srgbClr val="898989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30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6"/>
          <p:cNvSpPr txBox="1">
            <a:spLocks noChangeArrowheads="1"/>
          </p:cNvSpPr>
          <p:nvPr/>
        </p:nvSpPr>
        <p:spPr bwMode="auto">
          <a:xfrm>
            <a:off x="3538538" y="193675"/>
            <a:ext cx="1989137" cy="3667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FFFFFF"/>
                </a:solidFill>
                <a:latin typeface="Calibri" charset="0"/>
              </a:rPr>
              <a:t> Enrichment score</a:t>
            </a:r>
          </a:p>
        </p:txBody>
      </p:sp>
      <p:grpSp>
        <p:nvGrpSpPr>
          <p:cNvPr id="23554" name="Group 8"/>
          <p:cNvGrpSpPr>
            <a:grpSpLocks/>
          </p:cNvGrpSpPr>
          <p:nvPr/>
        </p:nvGrpSpPr>
        <p:grpSpPr bwMode="auto">
          <a:xfrm>
            <a:off x="3798888" y="882650"/>
            <a:ext cx="4659312" cy="5153025"/>
            <a:chOff x="3847982" y="822325"/>
            <a:chExt cx="5912761" cy="5783263"/>
          </a:xfrm>
        </p:grpSpPr>
        <p:sp>
          <p:nvSpPr>
            <p:cNvPr id="103" name="Rectangle 102"/>
            <p:cNvSpPr/>
            <p:nvPr/>
          </p:nvSpPr>
          <p:spPr>
            <a:xfrm>
              <a:off x="4716261" y="865085"/>
              <a:ext cx="5044482" cy="5740503"/>
            </a:xfrm>
            <a:prstGeom prst="rect">
              <a:avLst/>
            </a:prstGeom>
            <a:solidFill>
              <a:srgbClr val="EEFFF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3567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068" y="2314575"/>
              <a:ext cx="2001838" cy="860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8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8031" y="3519488"/>
              <a:ext cx="2001837" cy="88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6" name="Straight Connector 15"/>
            <p:cNvCxnSpPr/>
            <p:nvPr/>
          </p:nvCxnSpPr>
          <p:spPr>
            <a:xfrm flipV="1">
              <a:off x="7361391" y="5107214"/>
              <a:ext cx="0" cy="50064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6271509" y="2397311"/>
              <a:ext cx="4029" cy="5344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 flipV="1">
              <a:off x="9099964" y="5256873"/>
              <a:ext cx="320317" cy="336733"/>
            </a:xfrm>
            <a:prstGeom prst="ellipse">
              <a:avLst/>
            </a:prstGeom>
            <a:solidFill>
              <a:srgbClr val="3366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9182562" y="3799477"/>
              <a:ext cx="318302" cy="31535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9228897" y="2477486"/>
              <a:ext cx="318302" cy="308226"/>
            </a:xfrm>
            <a:prstGeom prst="ellipse">
              <a:avLst/>
            </a:prstGeom>
            <a:solidFill>
              <a:srgbClr val="FF4A3E"/>
            </a:solidFill>
            <a:ln>
              <a:solidFill>
                <a:srgbClr val="FF4A3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3574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6968" y="1766888"/>
              <a:ext cx="382588" cy="4398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5" name="Picture 3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068" y="1785938"/>
              <a:ext cx="2001838" cy="17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6" name="Picture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1043" y="4994275"/>
              <a:ext cx="2039938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6" name="Straight Connector 45"/>
            <p:cNvCxnSpPr/>
            <p:nvPr/>
          </p:nvCxnSpPr>
          <p:spPr>
            <a:xfrm flipV="1">
              <a:off x="7462120" y="5256873"/>
              <a:ext cx="0" cy="5576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78" name="TextBox 46"/>
            <p:cNvSpPr txBox="1">
              <a:spLocks noChangeArrowheads="1"/>
            </p:cNvSpPr>
            <p:nvPr/>
          </p:nvSpPr>
          <p:spPr bwMode="auto">
            <a:xfrm>
              <a:off x="4604056" y="822325"/>
              <a:ext cx="3700464" cy="725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latin typeface="Calibri" charset="0"/>
                </a:rPr>
                <a:t>Ranked</a:t>
              </a:r>
            </a:p>
            <a:p>
              <a:pPr eaLnBrk="1" hangingPunct="1"/>
              <a:r>
                <a:rPr lang="en-US" sz="1800">
                  <a:latin typeface="Calibri" charset="0"/>
                </a:rPr>
                <a:t> gene list</a:t>
              </a:r>
            </a:p>
          </p:txBody>
        </p:sp>
        <p:sp>
          <p:nvSpPr>
            <p:cNvPr id="23579" name="TextBox 70"/>
            <p:cNvSpPr txBox="1">
              <a:spLocks noChangeArrowheads="1"/>
            </p:cNvSpPr>
            <p:nvPr/>
          </p:nvSpPr>
          <p:spPr bwMode="auto">
            <a:xfrm>
              <a:off x="3847982" y="1609725"/>
              <a:ext cx="1247776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>
                  <a:latin typeface="Calibri" charset="0"/>
                </a:rPr>
                <a:t>UP in treated</a:t>
              </a:r>
            </a:p>
          </p:txBody>
        </p:sp>
        <p:sp>
          <p:nvSpPr>
            <p:cNvPr id="23580" name="TextBox 84"/>
            <p:cNvSpPr txBox="1">
              <a:spLocks noChangeArrowheads="1"/>
            </p:cNvSpPr>
            <p:nvPr/>
          </p:nvSpPr>
          <p:spPr bwMode="auto">
            <a:xfrm>
              <a:off x="6298406" y="3103563"/>
              <a:ext cx="121920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Enrichment Score</a:t>
              </a:r>
            </a:p>
          </p:txBody>
        </p:sp>
        <p:sp>
          <p:nvSpPr>
            <p:cNvPr id="23581" name="TextBox 87"/>
            <p:cNvSpPr txBox="1">
              <a:spLocks noChangeArrowheads="1"/>
            </p:cNvSpPr>
            <p:nvPr/>
          </p:nvSpPr>
          <p:spPr bwMode="auto">
            <a:xfrm>
              <a:off x="6144418" y="5965825"/>
              <a:ext cx="12192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Enrichment Score</a:t>
              </a:r>
            </a:p>
          </p:txBody>
        </p:sp>
        <p:sp>
          <p:nvSpPr>
            <p:cNvPr id="23582" name="TextBox 88"/>
            <p:cNvSpPr txBox="1">
              <a:spLocks noChangeArrowheads="1"/>
            </p:cNvSpPr>
            <p:nvPr/>
          </p:nvSpPr>
          <p:spPr bwMode="auto">
            <a:xfrm>
              <a:off x="6230143" y="4386263"/>
              <a:ext cx="121920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Enrichment Score</a:t>
              </a:r>
            </a:p>
          </p:txBody>
        </p:sp>
        <p:sp>
          <p:nvSpPr>
            <p:cNvPr id="23583" name="TextBox 91"/>
            <p:cNvSpPr txBox="1">
              <a:spLocks noChangeArrowheads="1"/>
            </p:cNvSpPr>
            <p:nvPr/>
          </p:nvSpPr>
          <p:spPr bwMode="auto">
            <a:xfrm>
              <a:off x="6369843" y="2446338"/>
              <a:ext cx="369888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800">
                  <a:latin typeface="Calibri" charset="0"/>
                </a:rPr>
                <a:t>+</a:t>
              </a:r>
            </a:p>
          </p:txBody>
        </p:sp>
        <p:sp>
          <p:nvSpPr>
            <p:cNvPr id="23584" name="TextBox 92"/>
            <p:cNvSpPr txBox="1">
              <a:spLocks noChangeArrowheads="1"/>
            </p:cNvSpPr>
            <p:nvPr/>
          </p:nvSpPr>
          <p:spPr bwMode="auto">
            <a:xfrm>
              <a:off x="6934993" y="5224463"/>
              <a:ext cx="36988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800">
                  <a:latin typeface="Calibri" charset="0"/>
                </a:rPr>
                <a:t>-</a:t>
              </a:r>
            </a:p>
          </p:txBody>
        </p:sp>
        <p:sp>
          <p:nvSpPr>
            <p:cNvPr id="23585" name="TextBox 95"/>
            <p:cNvSpPr txBox="1">
              <a:spLocks noChangeArrowheads="1"/>
            </p:cNvSpPr>
            <p:nvPr/>
          </p:nvSpPr>
          <p:spPr bwMode="auto">
            <a:xfrm>
              <a:off x="4636293" y="6297613"/>
              <a:ext cx="16351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>
                  <a:latin typeface="Calibri" charset="0"/>
                </a:rPr>
                <a:t>DOWN in treated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8336443" y="2493521"/>
              <a:ext cx="902527" cy="4169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latin typeface="+mn-lt"/>
                  <a:ea typeface="+mn-ea"/>
                  <a:cs typeface="+mn-cs"/>
                </a:rPr>
                <a:t>Enriched in “treated”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8199452" y="5369117"/>
              <a:ext cx="1025415" cy="4151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latin typeface="+mn-lt"/>
                  <a:ea typeface="+mn-ea"/>
                  <a:cs typeface="+mn-cs"/>
                </a:rPr>
                <a:t>Enriched in “non treated”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8048359" y="3840454"/>
              <a:ext cx="1025417" cy="25299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latin typeface="+mn-lt"/>
                  <a:ea typeface="+mn-ea"/>
                  <a:cs typeface="+mn-cs"/>
                </a:rPr>
                <a:t>“not enriched”</a:t>
              </a:r>
            </a:p>
          </p:txBody>
        </p:sp>
        <p:pic>
          <p:nvPicPr>
            <p:cNvPr id="23589" name="Picture 4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4006" y="2314575"/>
              <a:ext cx="336550" cy="860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90" name="TextBox 1"/>
            <p:cNvSpPr txBox="1">
              <a:spLocks noChangeArrowheads="1"/>
            </p:cNvSpPr>
            <p:nvPr/>
          </p:nvSpPr>
          <p:spPr bwMode="auto">
            <a:xfrm>
              <a:off x="5282406" y="1693863"/>
              <a:ext cx="25241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sp>
          <p:nvSpPr>
            <p:cNvPr id="23591" name="TextBox 50"/>
            <p:cNvSpPr txBox="1">
              <a:spLocks noChangeArrowheads="1"/>
            </p:cNvSpPr>
            <p:nvPr/>
          </p:nvSpPr>
          <p:spPr bwMode="auto">
            <a:xfrm>
              <a:off x="5282406" y="1816100"/>
              <a:ext cx="252412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sp>
          <p:nvSpPr>
            <p:cNvPr id="23592" name="TextBox 52"/>
            <p:cNvSpPr txBox="1">
              <a:spLocks noChangeArrowheads="1"/>
            </p:cNvSpPr>
            <p:nvPr/>
          </p:nvSpPr>
          <p:spPr bwMode="auto">
            <a:xfrm>
              <a:off x="5282406" y="1917700"/>
              <a:ext cx="252412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sp>
          <p:nvSpPr>
            <p:cNvPr id="23593" name="TextBox 53"/>
            <p:cNvSpPr txBox="1">
              <a:spLocks noChangeArrowheads="1"/>
            </p:cNvSpPr>
            <p:nvPr/>
          </p:nvSpPr>
          <p:spPr bwMode="auto">
            <a:xfrm>
              <a:off x="5282406" y="2085975"/>
              <a:ext cx="2540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sp>
          <p:nvSpPr>
            <p:cNvPr id="23594" name="TextBox 54"/>
            <p:cNvSpPr txBox="1">
              <a:spLocks noChangeArrowheads="1"/>
            </p:cNvSpPr>
            <p:nvPr/>
          </p:nvSpPr>
          <p:spPr bwMode="auto">
            <a:xfrm>
              <a:off x="5282406" y="2238375"/>
              <a:ext cx="252412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sp>
          <p:nvSpPr>
            <p:cNvPr id="23595" name="TextBox 55"/>
            <p:cNvSpPr txBox="1">
              <a:spLocks noChangeArrowheads="1"/>
            </p:cNvSpPr>
            <p:nvPr/>
          </p:nvSpPr>
          <p:spPr bwMode="auto">
            <a:xfrm>
              <a:off x="5277643" y="2794000"/>
              <a:ext cx="2540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sp>
          <p:nvSpPr>
            <p:cNvPr id="23596" name="TextBox 56"/>
            <p:cNvSpPr txBox="1">
              <a:spLocks noChangeArrowheads="1"/>
            </p:cNvSpPr>
            <p:nvPr/>
          </p:nvSpPr>
          <p:spPr bwMode="auto">
            <a:xfrm>
              <a:off x="5279231" y="4510088"/>
              <a:ext cx="25241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sp>
          <p:nvSpPr>
            <p:cNvPr id="23597" name="TextBox 57"/>
            <p:cNvSpPr txBox="1">
              <a:spLocks noChangeArrowheads="1"/>
            </p:cNvSpPr>
            <p:nvPr/>
          </p:nvSpPr>
          <p:spPr bwMode="auto">
            <a:xfrm>
              <a:off x="5293518" y="5902325"/>
              <a:ext cx="2540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Calibri" charset="0"/>
                </a:rPr>
                <a:t>+</a:t>
              </a:r>
            </a:p>
          </p:txBody>
        </p:sp>
        <p:pic>
          <p:nvPicPr>
            <p:cNvPr id="23598" name="Picture 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1468" y="4994275"/>
              <a:ext cx="233363" cy="1057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5" name="TextBox 63"/>
          <p:cNvSpPr txBox="1">
            <a:spLocks noChangeArrowheads="1"/>
          </p:cNvSpPr>
          <p:nvPr/>
        </p:nvSpPr>
        <p:spPr bwMode="auto">
          <a:xfrm>
            <a:off x="7437438" y="1897063"/>
            <a:ext cx="20415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Gene-set 1 (17 genes)</a:t>
            </a:r>
          </a:p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23556" name="TextBox 58"/>
          <p:cNvSpPr txBox="1">
            <a:spLocks noChangeArrowheads="1"/>
          </p:cNvSpPr>
          <p:nvPr/>
        </p:nvSpPr>
        <p:spPr bwMode="auto">
          <a:xfrm>
            <a:off x="7185025" y="4387850"/>
            <a:ext cx="20399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Gene-set 3 (22 genes)</a:t>
            </a:r>
          </a:p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23557" name="TextBox 59"/>
          <p:cNvSpPr txBox="1">
            <a:spLocks noChangeArrowheads="1"/>
          </p:cNvSpPr>
          <p:nvPr/>
        </p:nvSpPr>
        <p:spPr bwMode="auto">
          <a:xfrm>
            <a:off x="7651750" y="3132138"/>
            <a:ext cx="2039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Gene-set 2</a:t>
            </a:r>
          </a:p>
        </p:txBody>
      </p:sp>
      <p:grpSp>
        <p:nvGrpSpPr>
          <p:cNvPr id="23558" name="Group 7"/>
          <p:cNvGrpSpPr>
            <a:grpSpLocks/>
          </p:cNvGrpSpPr>
          <p:nvPr/>
        </p:nvGrpSpPr>
        <p:grpSpPr bwMode="auto">
          <a:xfrm>
            <a:off x="-107950" y="620713"/>
            <a:ext cx="5832475" cy="5040312"/>
            <a:chOff x="5272088" y="442139"/>
            <a:chExt cx="3871912" cy="5039915"/>
          </a:xfrm>
        </p:grpSpPr>
        <p:sp>
          <p:nvSpPr>
            <p:cNvPr id="23559" name="TextBox 1"/>
            <p:cNvSpPr txBox="1">
              <a:spLocks noChangeArrowheads="1"/>
            </p:cNvSpPr>
            <p:nvPr/>
          </p:nvSpPr>
          <p:spPr bwMode="auto">
            <a:xfrm>
              <a:off x="5782620" y="2129676"/>
              <a:ext cx="2737189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/>
                <a:t>X</a:t>
              </a:r>
              <a:r>
                <a:rPr lang="en-US" sz="2000" baseline="-25000"/>
                <a:t>i</a:t>
              </a:r>
              <a:r>
                <a:rPr lang="en-US" sz="2000"/>
                <a:t> = √ ((N-G)  ⁄ G)</a:t>
              </a:r>
            </a:p>
            <a:p>
              <a:pPr eaLnBrk="1" hangingPunct="1"/>
              <a:r>
                <a:rPr lang="en-US" sz="2000"/>
                <a:t>X</a:t>
              </a:r>
              <a:r>
                <a:rPr lang="en-US" sz="2000" baseline="-25000"/>
                <a:t>i</a:t>
              </a:r>
              <a:r>
                <a:rPr lang="en-US" sz="2000"/>
                <a:t> = √ ((20000-50)  ⁄ 50)</a:t>
              </a:r>
            </a:p>
            <a:p>
              <a:pPr eaLnBrk="1" hangingPunct="1"/>
              <a:r>
                <a:rPr lang="en-US" sz="2000"/>
                <a:t>X</a:t>
              </a:r>
              <a:r>
                <a:rPr lang="en-US" sz="2000" baseline="-25000"/>
                <a:t>i </a:t>
              </a:r>
              <a:r>
                <a:rPr lang="en-US" sz="2000"/>
                <a:t>= 20  </a:t>
              </a:r>
            </a:p>
            <a:p>
              <a:pPr eaLnBrk="1" hangingPunct="1"/>
              <a:r>
                <a:rPr lang="en-US" sz="2000"/>
                <a:t>  </a:t>
              </a:r>
            </a:p>
            <a:p>
              <a:pPr eaLnBrk="1" hangingPunct="1"/>
              <a:endParaRPr lang="en-US" sz="2000"/>
            </a:p>
          </p:txBody>
        </p:sp>
        <p:sp>
          <p:nvSpPr>
            <p:cNvPr id="23560" name="TextBox 2"/>
            <p:cNvSpPr txBox="1">
              <a:spLocks noChangeArrowheads="1"/>
            </p:cNvSpPr>
            <p:nvPr/>
          </p:nvSpPr>
          <p:spPr bwMode="auto">
            <a:xfrm>
              <a:off x="5523696" y="442139"/>
              <a:ext cx="362030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/>
                <a:t>Enrichment score from Mootha et al. 2003:</a:t>
              </a:r>
            </a:p>
          </p:txBody>
        </p:sp>
        <p:sp>
          <p:nvSpPr>
            <p:cNvPr id="23561" name="TextBox 3"/>
            <p:cNvSpPr txBox="1">
              <a:spLocks noChangeArrowheads="1"/>
            </p:cNvSpPr>
            <p:nvPr/>
          </p:nvSpPr>
          <p:spPr bwMode="auto">
            <a:xfrm>
              <a:off x="5686424" y="1760344"/>
              <a:ext cx="325259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/>
                <a:t>if the gene i is in the gene-set: </a:t>
              </a:r>
            </a:p>
          </p:txBody>
        </p:sp>
        <p:sp>
          <p:nvSpPr>
            <p:cNvPr id="23562" name="TextBox 4"/>
            <p:cNvSpPr txBox="1">
              <a:spLocks noChangeArrowheads="1"/>
            </p:cNvSpPr>
            <p:nvPr/>
          </p:nvSpPr>
          <p:spPr bwMode="auto">
            <a:xfrm>
              <a:off x="5463294" y="802179"/>
              <a:ext cx="325259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/>
                <a:t>N: gene list length (20000)</a:t>
              </a:r>
            </a:p>
            <a:p>
              <a:pPr eaLnBrk="1" hangingPunct="1"/>
              <a:r>
                <a:rPr lang="en-US" sz="2000"/>
                <a:t>G: # of genes in the gene-set (50)</a:t>
              </a:r>
            </a:p>
          </p:txBody>
        </p:sp>
        <p:sp>
          <p:nvSpPr>
            <p:cNvPr id="23563" name="TextBox 46"/>
            <p:cNvSpPr txBox="1">
              <a:spLocks noChangeArrowheads="1"/>
            </p:cNvSpPr>
            <p:nvPr/>
          </p:nvSpPr>
          <p:spPr bwMode="auto">
            <a:xfrm>
              <a:off x="5327650" y="3086656"/>
              <a:ext cx="361136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/>
                <a:t>if the gene i is in not in the gene-set: </a:t>
              </a:r>
            </a:p>
          </p:txBody>
        </p:sp>
        <p:sp>
          <p:nvSpPr>
            <p:cNvPr id="23564" name="TextBox 47"/>
            <p:cNvSpPr txBox="1">
              <a:spLocks noChangeArrowheads="1"/>
            </p:cNvSpPr>
            <p:nvPr/>
          </p:nvSpPr>
          <p:spPr bwMode="auto">
            <a:xfrm>
              <a:off x="5782620" y="3573463"/>
              <a:ext cx="2737189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/>
                <a:t>X</a:t>
              </a:r>
              <a:r>
                <a:rPr lang="en-US" sz="2000" baseline="-25000"/>
                <a:t>i</a:t>
              </a:r>
              <a:r>
                <a:rPr lang="en-US" sz="2000"/>
                <a:t> = - √ (G ⁄ N-G)</a:t>
              </a:r>
            </a:p>
            <a:p>
              <a:pPr eaLnBrk="1" hangingPunct="1"/>
              <a:r>
                <a:rPr lang="en-US" sz="2000"/>
                <a:t>X</a:t>
              </a:r>
              <a:r>
                <a:rPr lang="en-US" sz="2000" baseline="-25000"/>
                <a:t>i</a:t>
              </a:r>
              <a:r>
                <a:rPr lang="en-US" sz="2000"/>
                <a:t> = -√ ( 50 / (20000-50))</a:t>
              </a:r>
            </a:p>
            <a:p>
              <a:pPr eaLnBrk="1" hangingPunct="1"/>
              <a:r>
                <a:rPr lang="en-US" sz="2000"/>
                <a:t>X</a:t>
              </a:r>
              <a:r>
                <a:rPr lang="en-US" sz="2000" baseline="-25000"/>
                <a:t>i </a:t>
              </a:r>
              <a:r>
                <a:rPr lang="en-US" sz="2000"/>
                <a:t>= -0.05  </a:t>
              </a:r>
            </a:p>
            <a:p>
              <a:pPr eaLnBrk="1" hangingPunct="1"/>
              <a:r>
                <a:rPr lang="en-US" sz="2000"/>
                <a:t>  </a:t>
              </a:r>
            </a:p>
            <a:p>
              <a:pPr eaLnBrk="1" hangingPunct="1"/>
              <a:endParaRPr lang="en-US" sz="2000"/>
            </a:p>
          </p:txBody>
        </p:sp>
        <p:sp>
          <p:nvSpPr>
            <p:cNvPr id="23565" name="TextBox 48"/>
            <p:cNvSpPr txBox="1">
              <a:spLocks noChangeArrowheads="1"/>
            </p:cNvSpPr>
            <p:nvPr/>
          </p:nvSpPr>
          <p:spPr bwMode="auto">
            <a:xfrm>
              <a:off x="5272088" y="4774168"/>
              <a:ext cx="361136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/>
                <a:t>The running sum of X is calculated until we reach the last gene in the ranked list.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962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Phenotype Permutation</a:t>
            </a:r>
            <a:br>
              <a:rPr lang="en-US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500">
                <a:latin typeface="Arial" charset="0"/>
                <a:ea typeface="ＭＳ Ｐゴシック" charset="0"/>
                <a:cs typeface="ＭＳ Ｐゴシック" charset="0"/>
              </a:rPr>
              <a:t>shuffling phenotype labels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457203" y="1645920"/>
          <a:ext cx="3771897" cy="3939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37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</a:tblGrid>
              <a:tr h="905256">
                <a:tc>
                  <a:txBody>
                    <a:bodyPr/>
                    <a:lstStyle/>
                    <a:p>
                      <a:endParaRPr lang="en-US" sz="5400" dirty="0"/>
                    </a:p>
                  </a:txBody>
                  <a:tcPr marL="88125" marR="88125" marT="41148" marB="4114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/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/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/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/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</a:t>
                      </a:r>
                    </a:p>
                  </a:txBody>
                  <a:tcPr marL="88125" marR="88125" marT="0" marB="0" anchor="ctr"/>
                </a:tc>
                <a:tc rowSpan="19"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2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3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4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5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6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7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8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9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10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11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12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13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14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15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16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17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18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/>
                        <a:t>...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914901" y="1645920"/>
          <a:ext cx="3771897" cy="3939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37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  <a:gridCol w="322326"/>
              </a:tblGrid>
              <a:tr h="905256">
                <a:tc>
                  <a:txBody>
                    <a:bodyPr/>
                    <a:lstStyle/>
                    <a:p>
                      <a:endParaRPr lang="en-US" sz="5400" dirty="0"/>
                    </a:p>
                  </a:txBody>
                  <a:tcPr marL="88125" marR="88125" marT="41148" marB="4114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/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err="1" smtClean="0"/>
                        <a:t>Pheno</a:t>
                      </a:r>
                      <a:r>
                        <a:rPr lang="en-US" sz="1300" baseline="0" smtClean="0"/>
                        <a:t> </a:t>
                      </a:r>
                      <a:r>
                        <a:rPr lang="en-US" sz="1300" smtClean="0"/>
                        <a:t>A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07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Pheno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B</a:t>
                      </a:r>
                    </a:p>
                    <a:p>
                      <a:endParaRPr lang="en-US" sz="1300" dirty="0"/>
                    </a:p>
                  </a:txBody>
                  <a:tcPr marL="88125" marR="88125" marT="41148" marB="41148" vert="vert270"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</a:t>
                      </a:r>
                    </a:p>
                  </a:txBody>
                  <a:tcPr marL="88125" marR="88125" marT="0" marB="0" anchor="ctr"/>
                </a:tc>
                <a:tc rowSpan="19"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60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  <a:tc rowSpan="19">
                  <a:txBody>
                    <a:bodyPr/>
                    <a:lstStyle/>
                    <a:p>
                      <a:endParaRPr lang="en-US" sz="300" dirty="0"/>
                    </a:p>
                  </a:txBody>
                  <a:tcPr marL="88125" marR="88125" marT="41148" marB="41148">
                    <a:gradFill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</a:gradFill>
                  </a:tcPr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2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3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4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5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6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7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8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9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10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11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12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13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14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15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16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 17</a:t>
                      </a:r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Gene</a:t>
                      </a:r>
                      <a:r>
                        <a:rPr lang="en-US" sz="700" baseline="0" dirty="0" smtClean="0"/>
                        <a:t> 18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159686"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/>
                        <a:t>...</a:t>
                      </a:r>
                      <a:endParaRPr lang="en-US" sz="700" dirty="0"/>
                    </a:p>
                  </a:txBody>
                  <a:tcPr marL="88125" marR="88125" marT="0" marB="0" anchor="ctr"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ight Arrow 10"/>
          <p:cNvSpPr/>
          <p:nvPr/>
        </p:nvSpPr>
        <p:spPr>
          <a:xfrm>
            <a:off x="4365625" y="3257550"/>
            <a:ext cx="412750" cy="34290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605" name="Slide Number Placeholder 1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4EED32E-736B-9D44-B9D6-4824DB6D1305}" type="slidenum">
              <a:rPr lang="en-US" sz="1200">
                <a:solidFill>
                  <a:srgbClr val="898989"/>
                </a:solidFill>
                <a:latin typeface="Times New Roman" charset="0"/>
              </a:rPr>
              <a:pPr eaLnBrk="1" hangingPunct="1"/>
              <a:t>5</a:t>
            </a:fld>
            <a:endParaRPr lang="en-US" sz="1200">
              <a:solidFill>
                <a:srgbClr val="898989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838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Geneset Permutation</a:t>
            </a:r>
          </a:p>
        </p:txBody>
      </p:sp>
      <p:sp>
        <p:nvSpPr>
          <p:cNvPr id="27650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original geneset</a:t>
            </a:r>
          </a:p>
        </p:txBody>
      </p:sp>
      <p:sp>
        <p:nvSpPr>
          <p:cNvPr id="27651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random geneset</a:t>
            </a:r>
          </a:p>
        </p:txBody>
      </p:sp>
      <p:sp>
        <p:nvSpPr>
          <p:cNvPr id="5" name="Oval 4"/>
          <p:cNvSpPr/>
          <p:nvPr/>
        </p:nvSpPr>
        <p:spPr>
          <a:xfrm>
            <a:off x="2378075" y="5280025"/>
            <a:ext cx="754063" cy="5492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25463" y="2263775"/>
            <a:ext cx="1577975" cy="109696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239963" y="2263775"/>
            <a:ext cx="1577975" cy="109696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11263" y="3360738"/>
            <a:ext cx="1989137" cy="15763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25463" y="4937125"/>
            <a:ext cx="1577975" cy="10985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94025" y="4664075"/>
            <a:ext cx="755650" cy="547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68363" y="2468563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85900" y="2468563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2674938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49375" y="2949575"/>
            <a:ext cx="273050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363" y="2879725"/>
            <a:ext cx="274637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51125" y="2468563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68663" y="2468563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25763" y="2674938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32138" y="2949575"/>
            <a:ext cx="274637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51125" y="2879725"/>
            <a:ext cx="274638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363" y="5075238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85900" y="5075238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3000" y="5280025"/>
            <a:ext cx="274638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17638" y="5554663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8363" y="5486400"/>
            <a:ext cx="274637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92275" y="3565525"/>
            <a:ext cx="273050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08225" y="3565525"/>
            <a:ext cx="274638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65325" y="3771900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03438" y="4183063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554163" y="4046538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82863" y="4046538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60538" y="4457700"/>
            <a:ext cx="274637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78075" y="4457700"/>
            <a:ext cx="273050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14600" y="5280025"/>
            <a:ext cx="274638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E1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89238" y="5349875"/>
            <a:ext cx="274637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E2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82863" y="5554663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E3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063875" y="4732338"/>
            <a:ext cx="273050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F1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475038" y="4732338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F2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268663" y="4937125"/>
            <a:ext cx="274637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F3</a:t>
            </a:r>
          </a:p>
        </p:txBody>
      </p:sp>
      <p:sp>
        <p:nvSpPr>
          <p:cNvPr id="47" name="Oval 46"/>
          <p:cNvSpPr/>
          <p:nvPr/>
        </p:nvSpPr>
        <p:spPr>
          <a:xfrm>
            <a:off x="7108825" y="5280025"/>
            <a:ext cx="755650" cy="5492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257800" y="2263775"/>
            <a:ext cx="1577975" cy="109696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6972300" y="2263775"/>
            <a:ext cx="1577975" cy="109696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943600" y="3360738"/>
            <a:ext cx="1989138" cy="15763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257800" y="4937125"/>
            <a:ext cx="1577975" cy="10985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726363" y="4664075"/>
            <a:ext cx="754062" cy="547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41148" rIns="82296" bIns="4114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7315200" y="2400300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835775" y="4183063"/>
            <a:ext cx="273050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49975" y="5075238"/>
            <a:ext cx="273050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137525" y="4868863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108825" y="4457700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A4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00700" y="5143500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149975" y="2949575"/>
            <a:ext cx="273050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492875" y="3565525"/>
            <a:ext cx="273050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864475" y="2949575"/>
            <a:ext cx="273050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521575" y="5486400"/>
            <a:ext cx="273050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B4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86500" y="2468563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383463" y="5280025"/>
            <a:ext cx="274637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765925" y="3771900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589838" y="2674938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00700" y="5554663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D4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943600" y="2674938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040563" y="3565525"/>
            <a:ext cx="274637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C2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069263" y="2400300"/>
            <a:ext cx="274637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001000" y="4664075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C5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943600" y="5349875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C4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246938" y="4046538"/>
            <a:ext cx="274637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C6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600700" y="2468563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C7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178675" y="5486400"/>
            <a:ext cx="273050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C8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668963" y="2949575"/>
            <a:ext cx="274637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E1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61138" y="4457700"/>
            <a:ext cx="274637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E2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794625" y="4868863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E3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286500" y="4046538"/>
            <a:ext cx="274638" cy="265112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F1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149975" y="5622925"/>
            <a:ext cx="273050" cy="266700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F2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315200" y="2949575"/>
            <a:ext cx="274638" cy="265113"/>
          </a:xfrm>
          <a:prstGeom prst="rect">
            <a:avLst/>
          </a:prstGeom>
          <a:noFill/>
        </p:spPr>
        <p:txBody>
          <a:bodyPr lIns="32400" tIns="32400" rIns="32400" bIns="32400">
            <a:spAutoFit/>
          </a:bodyPr>
          <a:lstStyle/>
          <a:p>
            <a:pPr algn="ctr">
              <a:defRPr/>
            </a:pPr>
            <a:r>
              <a:rPr lang="en-US" sz="1300" dirty="0">
                <a:latin typeface="+mn-lt"/>
                <a:ea typeface="ＭＳ Ｐゴシック" charset="-128"/>
                <a:cs typeface="ＭＳ Ｐゴシック" charset="-128"/>
              </a:rPr>
              <a:t>F3</a:t>
            </a:r>
          </a:p>
        </p:txBody>
      </p:sp>
      <p:sp>
        <p:nvSpPr>
          <p:cNvPr id="82" name="Right Arrow 81"/>
          <p:cNvSpPr/>
          <p:nvPr/>
        </p:nvSpPr>
        <p:spPr>
          <a:xfrm>
            <a:off x="4365625" y="3840163"/>
            <a:ext cx="412750" cy="34290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723" name="Slide Number Placeholder 8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E4BF2CF-A686-CA46-8894-4B2427E2C565}" type="slidenum">
              <a:rPr lang="en-US" sz="1200">
                <a:solidFill>
                  <a:srgbClr val="898989"/>
                </a:solidFill>
                <a:latin typeface="Times New Roman" charset="0"/>
              </a:rPr>
              <a:pPr eaLnBrk="1" hangingPunct="1"/>
              <a:t>6</a:t>
            </a:fld>
            <a:endParaRPr lang="en-US" sz="1200">
              <a:solidFill>
                <a:srgbClr val="898989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92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2"/>
          <p:cNvGrpSpPr>
            <a:grpSpLocks/>
          </p:cNvGrpSpPr>
          <p:nvPr/>
        </p:nvGrpSpPr>
        <p:grpSpPr bwMode="auto">
          <a:xfrm>
            <a:off x="658813" y="1739900"/>
            <a:ext cx="366712" cy="4560888"/>
            <a:chOff x="6366835" y="1020618"/>
            <a:chExt cx="366891" cy="4561120"/>
          </a:xfrm>
        </p:grpSpPr>
        <p:pic>
          <p:nvPicPr>
            <p:cNvPr id="2976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1753" y="1020618"/>
              <a:ext cx="211973" cy="4561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64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789"/>
            <a:stretch>
              <a:fillRect/>
            </a:stretch>
          </p:blipFill>
          <p:spPr bwMode="auto">
            <a:xfrm flipH="1">
              <a:off x="6366835" y="1031869"/>
              <a:ext cx="154918" cy="4549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698" name="TextBox 6"/>
          <p:cNvSpPr txBox="1">
            <a:spLocks noChangeArrowheads="1"/>
          </p:cNvSpPr>
          <p:nvPr/>
        </p:nvSpPr>
        <p:spPr bwMode="auto">
          <a:xfrm>
            <a:off x="252413" y="971550"/>
            <a:ext cx="1122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>
                <a:latin typeface="Calibri" charset="0"/>
              </a:rPr>
              <a:t>Ranked list</a:t>
            </a:r>
          </a:p>
        </p:txBody>
      </p:sp>
      <p:sp>
        <p:nvSpPr>
          <p:cNvPr id="29699" name="TextBox 7"/>
          <p:cNvSpPr txBox="1">
            <a:spLocks noChangeArrowheads="1"/>
          </p:cNvSpPr>
          <p:nvPr/>
        </p:nvSpPr>
        <p:spPr bwMode="auto">
          <a:xfrm>
            <a:off x="55563" y="1751013"/>
            <a:ext cx="598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UP</a:t>
            </a:r>
          </a:p>
        </p:txBody>
      </p:sp>
      <p:sp>
        <p:nvSpPr>
          <p:cNvPr id="29700" name="TextBox 8"/>
          <p:cNvSpPr txBox="1">
            <a:spLocks noChangeArrowheads="1"/>
          </p:cNvSpPr>
          <p:nvPr/>
        </p:nvSpPr>
        <p:spPr bwMode="auto">
          <a:xfrm>
            <a:off x="-6350" y="5949950"/>
            <a:ext cx="903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DOWN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41338" y="3008313"/>
            <a:ext cx="0" cy="13874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02" name="TextBox 11"/>
          <p:cNvSpPr txBox="1">
            <a:spLocks noChangeArrowheads="1"/>
          </p:cNvSpPr>
          <p:nvPr/>
        </p:nvSpPr>
        <p:spPr bwMode="auto">
          <a:xfrm>
            <a:off x="-160338" y="3343275"/>
            <a:ext cx="97472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Calibri" charset="0"/>
              </a:rPr>
              <a:t>&gt; 40 000</a:t>
            </a:r>
          </a:p>
          <a:p>
            <a:pPr eaLnBrk="1" hangingPunct="1"/>
            <a:r>
              <a:rPr lang="en-US" sz="1200">
                <a:latin typeface="Calibri" charset="0"/>
              </a:rPr>
              <a:t>probes</a:t>
            </a:r>
          </a:p>
        </p:txBody>
      </p:sp>
      <p:sp>
        <p:nvSpPr>
          <p:cNvPr id="29703" name="TextBox 12"/>
          <p:cNvSpPr txBox="1">
            <a:spLocks noChangeArrowheads="1"/>
          </p:cNvSpPr>
          <p:nvPr/>
        </p:nvSpPr>
        <p:spPr bwMode="auto">
          <a:xfrm>
            <a:off x="2246313" y="1651000"/>
            <a:ext cx="1698625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Gene Ontology</a:t>
            </a:r>
          </a:p>
        </p:txBody>
      </p:sp>
      <p:sp>
        <p:nvSpPr>
          <p:cNvPr id="29704" name="TextBox 13"/>
          <p:cNvSpPr txBox="1">
            <a:spLocks noChangeArrowheads="1"/>
          </p:cNvSpPr>
          <p:nvPr/>
        </p:nvSpPr>
        <p:spPr bwMode="auto">
          <a:xfrm>
            <a:off x="3667125" y="2482850"/>
            <a:ext cx="82391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KEGG</a:t>
            </a:r>
          </a:p>
        </p:txBody>
      </p:sp>
      <p:sp>
        <p:nvSpPr>
          <p:cNvPr id="29705" name="TextBox 14"/>
          <p:cNvSpPr txBox="1">
            <a:spLocks noChangeArrowheads="1"/>
          </p:cNvSpPr>
          <p:nvPr/>
        </p:nvSpPr>
        <p:spPr bwMode="auto">
          <a:xfrm>
            <a:off x="4862513" y="1466850"/>
            <a:ext cx="82073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PFAM</a:t>
            </a:r>
          </a:p>
        </p:txBody>
      </p:sp>
      <p:sp>
        <p:nvSpPr>
          <p:cNvPr id="29706" name="TextBox 15"/>
          <p:cNvSpPr txBox="1">
            <a:spLocks noChangeArrowheads="1"/>
          </p:cNvSpPr>
          <p:nvPr/>
        </p:nvSpPr>
        <p:spPr bwMode="auto">
          <a:xfrm>
            <a:off x="3170238" y="3836988"/>
            <a:ext cx="822325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NCI</a:t>
            </a:r>
          </a:p>
        </p:txBody>
      </p:sp>
      <p:sp>
        <p:nvSpPr>
          <p:cNvPr id="29707" name="TextBox 16"/>
          <p:cNvSpPr txBox="1">
            <a:spLocks noChangeArrowheads="1"/>
          </p:cNvSpPr>
          <p:nvPr/>
        </p:nvSpPr>
        <p:spPr bwMode="auto">
          <a:xfrm>
            <a:off x="4456113" y="3938588"/>
            <a:ext cx="121443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BIOCARTA</a:t>
            </a:r>
          </a:p>
        </p:txBody>
      </p:sp>
      <p:sp>
        <p:nvSpPr>
          <p:cNvPr id="29708" name="TextBox 17"/>
          <p:cNvSpPr txBox="1">
            <a:spLocks noChangeArrowheads="1"/>
          </p:cNvSpPr>
          <p:nvPr/>
        </p:nvSpPr>
        <p:spPr bwMode="auto">
          <a:xfrm>
            <a:off x="5580063" y="2852738"/>
            <a:ext cx="1463675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HOMOLOGY DATA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166813" y="3560763"/>
            <a:ext cx="10795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10" name="TextBox 21"/>
          <p:cNvSpPr txBox="1">
            <a:spLocks noChangeArrowheads="1"/>
          </p:cNvSpPr>
          <p:nvPr/>
        </p:nvSpPr>
        <p:spPr bwMode="auto">
          <a:xfrm>
            <a:off x="5111750" y="5772150"/>
            <a:ext cx="185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r-FR" sz="1800">
              <a:latin typeface="Calibri" charset="0"/>
            </a:endParaRPr>
          </a:p>
        </p:txBody>
      </p:sp>
      <p:sp>
        <p:nvSpPr>
          <p:cNvPr id="29711" name="TextBox 22"/>
          <p:cNvSpPr txBox="1">
            <a:spLocks noChangeArrowheads="1"/>
          </p:cNvSpPr>
          <p:nvPr/>
        </p:nvSpPr>
        <p:spPr bwMode="auto">
          <a:xfrm>
            <a:off x="9424988" y="34194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r-FR" sz="1800">
              <a:latin typeface="Calibri" charset="0"/>
            </a:endParaRPr>
          </a:p>
        </p:txBody>
      </p:sp>
      <p:sp>
        <p:nvSpPr>
          <p:cNvPr id="29712" name="TextBox 23"/>
          <p:cNvSpPr txBox="1">
            <a:spLocks noChangeArrowheads="1"/>
          </p:cNvSpPr>
          <p:nvPr/>
        </p:nvSpPr>
        <p:spPr bwMode="auto">
          <a:xfrm>
            <a:off x="1492250" y="4838700"/>
            <a:ext cx="536098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1800">
                <a:latin typeface="Calibri" charset="0"/>
              </a:rPr>
              <a:t>in each database, the genes are grouped in coherent gene-sets (grey circles)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>
                <a:latin typeface="Calibri" charset="0"/>
              </a:rPr>
              <a:t> a gene-set : group of genes with “similar function or annotation”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>
                <a:latin typeface="Calibri" charset="0"/>
              </a:rPr>
              <a:t>&gt; 3 000 gene-sets are included in a typical analysis</a:t>
            </a:r>
          </a:p>
        </p:txBody>
      </p:sp>
      <p:sp>
        <p:nvSpPr>
          <p:cNvPr id="26" name="Oval 25"/>
          <p:cNvSpPr/>
          <p:nvPr/>
        </p:nvSpPr>
        <p:spPr>
          <a:xfrm>
            <a:off x="2517775" y="2089150"/>
            <a:ext cx="173038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755900" y="2130425"/>
            <a:ext cx="173038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584450" y="2355850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98788" y="2093913"/>
            <a:ext cx="171450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11463" y="2368550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487738" y="3095625"/>
            <a:ext cx="173037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992563" y="2959100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017838" y="2273300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727450" y="3033713"/>
            <a:ext cx="171450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03700" y="3079750"/>
            <a:ext cx="173038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44938" y="3213100"/>
            <a:ext cx="173037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246438" y="4259263"/>
            <a:ext cx="171450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484563" y="4302125"/>
            <a:ext cx="173037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313113" y="4525963"/>
            <a:ext cx="171450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3727450" y="4265613"/>
            <a:ext cx="171450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3538538" y="4538663"/>
            <a:ext cx="173037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3746500" y="4445000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926013" y="1920875"/>
            <a:ext cx="173037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164138" y="1962150"/>
            <a:ext cx="173037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992688" y="2187575"/>
            <a:ext cx="171450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407025" y="1925638"/>
            <a:ext cx="173038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219700" y="2200275"/>
            <a:ext cx="171450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26075" y="2105025"/>
            <a:ext cx="173038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589588" y="3586163"/>
            <a:ext cx="173037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829300" y="3629025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596063" y="3749675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6070600" y="3592513"/>
            <a:ext cx="173038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883275" y="3865563"/>
            <a:ext cx="173038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089650" y="3771900"/>
            <a:ext cx="173038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286500" y="3622675"/>
            <a:ext cx="173038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46500" y="3295650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3084513" y="4525963"/>
            <a:ext cx="173037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767513" y="3629025"/>
            <a:ext cx="173037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491038" y="4375150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783138" y="4383088"/>
            <a:ext cx="173037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080000" y="4386263"/>
            <a:ext cx="171450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5318125" y="4427538"/>
            <a:ext cx="173038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5145088" y="4652963"/>
            <a:ext cx="173037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561013" y="4391025"/>
            <a:ext cx="171450" cy="1635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5372100" y="4665663"/>
            <a:ext cx="173038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580063" y="4570413"/>
            <a:ext cx="171450" cy="1635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918075" y="4652963"/>
            <a:ext cx="173038" cy="16192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9755" name="TextBox 71"/>
          <p:cNvGrpSpPr>
            <a:grpSpLocks/>
          </p:cNvGrpSpPr>
          <p:nvPr/>
        </p:nvGrpSpPr>
        <p:grpSpPr bwMode="auto">
          <a:xfrm>
            <a:off x="1878013" y="317500"/>
            <a:ext cx="5035550" cy="677863"/>
            <a:chOff x="1183" y="200"/>
            <a:chExt cx="3172" cy="427"/>
          </a:xfrm>
        </p:grpSpPr>
        <p:pic>
          <p:nvPicPr>
            <p:cNvPr id="29761" name="TextBox 71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3" y="200"/>
              <a:ext cx="3172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62" name="Text Box 60"/>
            <p:cNvSpPr txBox="1">
              <a:spLocks noChangeArrowheads="1"/>
            </p:cNvSpPr>
            <p:nvPr/>
          </p:nvSpPr>
          <p:spPr bwMode="auto">
            <a:xfrm>
              <a:off x="1217" y="220"/>
              <a:ext cx="3101" cy="40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b="1">
                  <a:solidFill>
                    <a:srgbClr val="FFFFFF"/>
                  </a:solidFill>
                  <a:latin typeface="Calibri" charset="0"/>
                </a:rPr>
                <a:t>Calculate the enrichment score and p-value for each gene-set</a:t>
              </a:r>
            </a:p>
          </p:txBody>
        </p:sp>
      </p:grpSp>
      <p:sp>
        <p:nvSpPr>
          <p:cNvPr id="29756" name="TextBox 1"/>
          <p:cNvSpPr txBox="1">
            <a:spLocks noChangeArrowheads="1"/>
          </p:cNvSpPr>
          <p:nvPr/>
        </p:nvSpPr>
        <p:spPr bwMode="auto">
          <a:xfrm>
            <a:off x="2082800" y="974725"/>
            <a:ext cx="4960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Pathway information from multiple source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7235825" y="3213100"/>
            <a:ext cx="10795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758" name="TextBox 71"/>
          <p:cNvGrpSpPr>
            <a:grpSpLocks/>
          </p:cNvGrpSpPr>
          <p:nvPr/>
        </p:nvGrpSpPr>
        <p:grpSpPr bwMode="auto">
          <a:xfrm>
            <a:off x="7235825" y="3644900"/>
            <a:ext cx="1800225" cy="1276350"/>
            <a:chOff x="1183" y="200"/>
            <a:chExt cx="3172" cy="344"/>
          </a:xfrm>
        </p:grpSpPr>
        <p:pic>
          <p:nvPicPr>
            <p:cNvPr id="29759" name="TextBox 71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3" y="200"/>
              <a:ext cx="3172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60" name="Text Box 60"/>
            <p:cNvSpPr txBox="1">
              <a:spLocks noChangeArrowheads="1"/>
            </p:cNvSpPr>
            <p:nvPr/>
          </p:nvSpPr>
          <p:spPr bwMode="auto">
            <a:xfrm>
              <a:off x="1217" y="220"/>
              <a:ext cx="3101" cy="3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b="1">
                  <a:solidFill>
                    <a:srgbClr val="FFFFFF"/>
                  </a:solidFill>
                  <a:latin typeface="Calibri" charset="0"/>
                </a:rPr>
                <a:t>Adjust for multiple hypothesis testing (FDR)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991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1015</Words>
  <Application>Microsoft Macintosh PowerPoint</Application>
  <PresentationFormat>On-screen Show (4:3)</PresentationFormat>
  <Paragraphs>257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GSEA Algorithm</vt:lpstr>
      <vt:lpstr>GSEA  Flow diagram</vt:lpstr>
      <vt:lpstr>pre-ranked GSEA  Flow diagramm</vt:lpstr>
      <vt:lpstr>PowerPoint Presentation</vt:lpstr>
      <vt:lpstr>Phenotype Permutation shuffling phenotype labels</vt:lpstr>
      <vt:lpstr>Geneset Permutation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 for Quaid  GSEA and g:Profiler slides</dc:title>
  <dc:creator>Veronique Voisin</dc:creator>
  <cp:lastModifiedBy>Veronique Voisin</cp:lastModifiedBy>
  <cp:revision>3</cp:revision>
  <dcterms:created xsi:type="dcterms:W3CDTF">2015-05-22T16:13:13Z</dcterms:created>
  <dcterms:modified xsi:type="dcterms:W3CDTF">2015-05-22T20:01:25Z</dcterms:modified>
</cp:coreProperties>
</file>