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F8D"/>
    <a:srgbClr val="B3B3B3"/>
    <a:srgbClr val="E9E9E9"/>
    <a:srgbClr val="E0E0E0"/>
    <a:srgbClr val="808080"/>
    <a:srgbClr val="162751"/>
    <a:srgbClr val="E6E6E6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102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505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14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46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76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750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08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9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1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89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06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076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69B6B-B682-EA4E-9B92-FBB853BAAFD0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89881-131B-E04A-98E9-34CC524D698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83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55065"/>
              </p:ext>
            </p:extLst>
          </p:nvPr>
        </p:nvGraphicFramePr>
        <p:xfrm>
          <a:off x="541129" y="270560"/>
          <a:ext cx="8172174" cy="624660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724058"/>
                <a:gridCol w="2724058"/>
                <a:gridCol w="2724058"/>
              </a:tblGrid>
              <a:tr h="42419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Steps in GSEA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275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en-US" sz="2000" dirty="0" smtClean="0">
                          <a:latin typeface="Arial"/>
                          <a:cs typeface="Arial"/>
                        </a:rPr>
                        <a:t>Gene Set</a:t>
                      </a:r>
                      <a:r>
                        <a:rPr lang="en-US" sz="2000" baseline="0" dirty="0" smtClean="0">
                          <a:latin typeface="Arial"/>
                          <a:cs typeface="Arial"/>
                        </a:rPr>
                        <a:t> Tools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275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rial"/>
                          <a:cs typeface="Arial"/>
                        </a:rPr>
                        <a:t>Getting Help</a:t>
                      </a:r>
                      <a:endParaRPr lang="en-US" sz="2000" dirty="0">
                        <a:latin typeface="Arial"/>
                        <a:cs typeface="Arial"/>
                      </a:endParaRPr>
                    </a:p>
                  </a:txBody>
                  <a:tcPr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2751"/>
                    </a:solidFill>
                  </a:tcPr>
                </a:tc>
              </a:tr>
              <a:tr h="5822405">
                <a:tc>
                  <a:txBody>
                    <a:bodyPr/>
                    <a:lstStyle/>
                    <a:p>
                      <a:pPr marL="228600" indent="-169863">
                        <a:spcBef>
                          <a:spcPts val="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1.</a:t>
                      </a: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400" b="1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What</a:t>
                      </a: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 you need for GSEA</a:t>
                      </a:r>
                    </a:p>
                    <a:p>
                      <a:pPr marL="347663" indent="-119063">
                        <a:spcBef>
                          <a:spcPts val="0"/>
                        </a:spcBef>
                        <a:spcAft>
                          <a:spcPts val="600"/>
                        </a:spcAft>
                        <a:buSzPct val="100000"/>
                        <a:buFont typeface="Arial"/>
                        <a:buChar char="•"/>
                      </a:pPr>
                      <a:r>
                        <a:rPr lang="en-US" sz="1200" b="0" dirty="0" smtClean="0">
                          <a:effectLst/>
                          <a:latin typeface="Arial"/>
                          <a:cs typeface="Arial"/>
                        </a:rPr>
                        <a:t>Expression</a:t>
                      </a:r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 data set</a:t>
                      </a:r>
                      <a:endParaRPr lang="en-US" sz="1200" b="0" baseline="0" dirty="0" smtClean="0">
                        <a:latin typeface="Arial"/>
                        <a:cs typeface="Arial"/>
                      </a:endParaRPr>
                    </a:p>
                    <a:p>
                      <a:pPr marL="347663" indent="-119063">
                        <a:spcBef>
                          <a:spcPts val="0"/>
                        </a:spcBef>
                        <a:spcAft>
                          <a:spcPts val="600"/>
                        </a:spcAft>
                        <a:buSzPct val="100000"/>
                        <a:buFont typeface="Arial"/>
                        <a:buChar char="•"/>
                      </a:pPr>
                      <a:r>
                        <a:rPr lang="en-US" sz="1200" b="0" baseline="0" dirty="0" smtClean="0">
                          <a:latin typeface="Arial"/>
                          <a:cs typeface="Arial"/>
                        </a:rPr>
                        <a:t>Phenotype annotation</a:t>
                      </a:r>
                    </a:p>
                    <a:p>
                      <a:pPr marL="347663" indent="-119063">
                        <a:spcBef>
                          <a:spcPts val="0"/>
                        </a:spcBef>
                        <a:spcAft>
                          <a:spcPts val="600"/>
                        </a:spcAft>
                        <a:buSzPct val="100000"/>
                        <a:buFont typeface="Arial"/>
                        <a:buChar char="•"/>
                      </a:pPr>
                      <a:r>
                        <a:rPr lang="en-US" sz="1200" b="0" baseline="0" dirty="0" smtClean="0">
                          <a:latin typeface="Arial"/>
                          <a:cs typeface="Arial"/>
                        </a:rPr>
                        <a:t>Gene sets – use </a:t>
                      </a:r>
                      <a:r>
                        <a:rPr lang="en-US" sz="1200" b="0" baseline="0" dirty="0" err="1" smtClean="0">
                          <a:latin typeface="Arial"/>
                          <a:cs typeface="Arial"/>
                        </a:rPr>
                        <a:t>MSigDB</a:t>
                      </a:r>
                      <a:r>
                        <a:rPr lang="en-US" sz="1200" b="0" baseline="0" dirty="0" smtClean="0">
                          <a:latin typeface="Arial"/>
                          <a:cs typeface="Arial"/>
                        </a:rPr>
                        <a:t> or                  your own gene sets</a:t>
                      </a:r>
                      <a:endParaRPr lang="en-US" sz="1600" b="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-169863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2. Run GSEA</a:t>
                      </a:r>
                    </a:p>
                    <a:p>
                      <a:pPr marL="347663" indent="-119063">
                        <a:spcAft>
                          <a:spcPts val="600"/>
                        </a:spcAft>
                        <a:buFont typeface="Arial"/>
                        <a:buChar char="•"/>
                      </a:pPr>
                      <a:r>
                        <a:rPr lang="en-US" sz="1200" b="0" baseline="0" dirty="0" smtClean="0">
                          <a:latin typeface="Arial"/>
                          <a:cs typeface="Arial"/>
                        </a:rPr>
                        <a:t>Start with default parameters</a:t>
                      </a:r>
                    </a:p>
                    <a:p>
                      <a:pPr marL="347663" indent="-119063">
                        <a:spcAft>
                          <a:spcPts val="600"/>
                        </a:spcAft>
                        <a:buFont typeface="Arial"/>
                        <a:buChar char="•"/>
                      </a:pPr>
                      <a:r>
                        <a:rPr lang="en-US" sz="1200" b="0" baseline="0" dirty="0" smtClean="0">
                          <a:latin typeface="Arial"/>
                          <a:cs typeface="Arial"/>
                        </a:rPr>
                        <a:t>If you want to collapse probes to genes, specify chip platform</a:t>
                      </a:r>
                    </a:p>
                    <a:p>
                      <a:pPr marL="228600" indent="-169863">
                        <a:spcBef>
                          <a:spcPts val="600"/>
                        </a:spcBef>
                        <a:spcAft>
                          <a:spcPts val="1200"/>
                        </a:spcAft>
                        <a:buFont typeface="Arial"/>
                        <a:buNone/>
                      </a:pP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3. View results</a:t>
                      </a:r>
                    </a:p>
                    <a:p>
                      <a:pPr marL="228600" indent="-169863">
                        <a:buFont typeface="Arial"/>
                        <a:buNone/>
                      </a:pPr>
                      <a:endParaRPr lang="en-US" sz="160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-169863">
                        <a:buFont typeface="Arial"/>
                        <a:buNone/>
                      </a:pPr>
                      <a:endParaRPr lang="en-US" sz="160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-169863">
                        <a:buFont typeface="Arial"/>
                        <a:buNone/>
                      </a:pPr>
                      <a:endParaRPr lang="en-US" sz="160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-169863">
                        <a:buFont typeface="Arial"/>
                        <a:buNone/>
                      </a:pPr>
                      <a:endParaRPr lang="en-US" sz="140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-169863">
                        <a:spcBef>
                          <a:spcPts val="900"/>
                        </a:spcBef>
                        <a:spcAft>
                          <a:spcPts val="600"/>
                        </a:spcAft>
                        <a:buFont typeface="Arial"/>
                        <a:buNone/>
                      </a:pP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effectLst/>
                          <a:latin typeface="Arial"/>
                          <a:cs typeface="Arial"/>
                        </a:rPr>
                        <a:t>4. Leading edge analysis</a:t>
                      </a:r>
                    </a:p>
                    <a:p>
                      <a:pPr marL="347663" indent="-119063"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Leading edge finds genes driving enrichment results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baseline="0" dirty="0" smtClean="0">
                        <a:latin typeface="Arial"/>
                        <a:cs typeface="Arial"/>
                      </a:endParaRPr>
                    </a:p>
                    <a:p>
                      <a:endParaRPr lang="en-US" dirty="0">
                        <a:latin typeface="Arial"/>
                        <a:cs typeface="Arial"/>
                      </a:endParaRPr>
                    </a:p>
                  </a:txBody>
                  <a:tcPr marT="13716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  <a:tc>
                  <a:txBody>
                    <a:bodyPr/>
                    <a:lstStyle/>
                    <a:p>
                      <a:pPr marL="230188" marR="0" indent="-1190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Chip2Chip mapping</a:t>
                      </a:r>
                      <a:endParaRPr lang="en-US" sz="1400" b="0" dirty="0" smtClean="0">
                        <a:solidFill>
                          <a:srgbClr val="162751"/>
                        </a:solidFill>
                        <a:latin typeface="Arial"/>
                        <a:cs typeface="Arial"/>
                      </a:endParaRPr>
                    </a:p>
                    <a:p>
                      <a:pPr marL="347663" marR="0" indent="-1190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smtClean="0">
                          <a:latin typeface="Arial"/>
                          <a:cs typeface="Arial"/>
                        </a:rPr>
                        <a:t>Convert</a:t>
                      </a:r>
                      <a:r>
                        <a:rPr lang="en-US" sz="1200" b="0" baseline="0" dirty="0" smtClean="0">
                          <a:latin typeface="Arial"/>
                          <a:cs typeface="Arial"/>
                        </a:rPr>
                        <a:t> gene sets between platforms</a:t>
                      </a:r>
                    </a:p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  <a:p>
                      <a:pPr marL="111125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80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  <a:p>
                      <a:pPr marL="111125" indent="0">
                        <a:spcBef>
                          <a:spcPts val="0"/>
                        </a:spcBef>
                        <a:spcAft>
                          <a:spcPts val="600"/>
                        </a:spcAft>
                        <a:buFont typeface="Arial"/>
                        <a:buNone/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Explore </a:t>
                      </a:r>
                      <a:r>
                        <a:rPr lang="en-US" sz="1400" b="1" baseline="0" dirty="0" err="1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MSigDB</a:t>
                      </a: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 gene sets</a:t>
                      </a: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  <a:p>
                      <a:pPr marL="347663" indent="-119063">
                        <a:spcAft>
                          <a:spcPts val="1200"/>
                        </a:spcAft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Search the database of thousands of gene sets</a:t>
                      </a:r>
                    </a:p>
                    <a:p>
                      <a:pPr marL="347663" indent="-119063">
                        <a:spcAft>
                          <a:spcPts val="1200"/>
                        </a:spcAft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Browse the gene sets by name</a:t>
                      </a:r>
                    </a:p>
                    <a:p>
                      <a:pPr marL="347663" indent="-119063">
                        <a:spcAft>
                          <a:spcPts val="1200"/>
                        </a:spcAft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Find overlapping gene sets</a:t>
                      </a:r>
                    </a:p>
                    <a:p>
                      <a:pPr marL="347663" indent="-119063">
                        <a:spcAft>
                          <a:spcPts val="1200"/>
                        </a:spcAft>
                        <a:buFont typeface="Arial"/>
                        <a:buChar char="•"/>
                      </a:pP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Export gene </a:t>
                      </a:r>
                      <a:r>
                        <a:rPr lang="en-US" sz="1200" baseline="0" dirty="0" smtClean="0">
                          <a:latin typeface="Arial"/>
                          <a:cs typeface="Arial"/>
                        </a:rPr>
                        <a:t>sets</a:t>
                      </a:r>
                    </a:p>
                    <a:p>
                      <a:pPr marL="347663" indent="-119063">
                        <a:spcAft>
                          <a:spcPts val="1200"/>
                        </a:spcAft>
                        <a:buFont typeface="Arial"/>
                        <a:buChar char="•"/>
                      </a:pP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0">
                        <a:spcAft>
                          <a:spcPts val="600"/>
                        </a:spcAft>
                        <a:buFont typeface="Arial"/>
                        <a:buNone/>
                      </a:pPr>
                      <a:endParaRPr lang="en-US" sz="1400" baseline="0" dirty="0" smtClean="0">
                        <a:latin typeface="Arial"/>
                        <a:cs typeface="Arial"/>
                      </a:endParaRPr>
                    </a:p>
                    <a:p>
                      <a:pPr marL="228600" marR="0" indent="-109538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See also</a:t>
                      </a:r>
                      <a:endParaRPr lang="en-US" sz="1400" b="1" dirty="0" smtClean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  <a:p>
                      <a:pPr marL="347663" marR="0" indent="-119063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200" b="0" dirty="0" err="1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MSigDB</a:t>
                      </a:r>
                      <a:r>
                        <a:rPr lang="en-US" sz="1200" b="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 online tools at:</a:t>
                      </a:r>
                    </a:p>
                    <a:p>
                      <a:pPr marL="347663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baseline="0" dirty="0" err="1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www.broadinstitute.org</a:t>
                      </a:r>
                      <a:r>
                        <a:rPr lang="en-US" sz="1200" b="0" baseline="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/</a:t>
                      </a:r>
                      <a:r>
                        <a:rPr lang="en-US" sz="1200" b="0" baseline="0" dirty="0" err="1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msigdb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  <a:p>
                      <a:pPr marL="228600" marR="0" indent="-109538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  <a:p>
                      <a:pPr marL="228600" indent="-109538">
                        <a:spcAft>
                          <a:spcPts val="1200"/>
                        </a:spcAft>
                        <a:buFont typeface="Arial"/>
                        <a:buNone/>
                      </a:pP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</a:txBody>
                  <a:tcPr marT="137160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19063" indent="0">
                        <a:spcBef>
                          <a:spcPts val="60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GSEA web </a:t>
                      </a: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site:</a:t>
                      </a:r>
                      <a:endParaRPr lang="en-US" sz="1400" b="1" baseline="0" dirty="0" smtClean="0">
                        <a:solidFill>
                          <a:srgbClr val="162751"/>
                        </a:solidFill>
                        <a:latin typeface="Arial"/>
                        <a:cs typeface="Arial"/>
                      </a:endParaRPr>
                    </a:p>
                    <a:p>
                      <a:pPr marL="119063" indent="109538" algn="l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200" b="0" i="0" u="none" baseline="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www.broadinstitute.org/gsea</a:t>
                      </a:r>
                    </a:p>
                    <a:p>
                      <a:pPr marL="119063" indent="0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 smtClean="0">
                        <a:latin typeface="Arial"/>
                        <a:cs typeface="Arial"/>
                      </a:endParaRPr>
                    </a:p>
                    <a:p>
                      <a:pPr marL="119063" indent="0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GSEA </a:t>
                      </a: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documentation:</a:t>
                      </a:r>
                      <a:endParaRPr lang="en-US" sz="1400" b="1" dirty="0" smtClean="0">
                        <a:solidFill>
                          <a:srgbClr val="162751"/>
                        </a:solidFill>
                        <a:latin typeface="Arial"/>
                        <a:cs typeface="Arial"/>
                      </a:endParaRPr>
                    </a:p>
                    <a:p>
                      <a:pPr marL="119063" indent="109538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200" dirty="0" err="1" smtClean="0">
                          <a:latin typeface="Arial"/>
                          <a:cs typeface="Arial"/>
                        </a:rPr>
                        <a:t>www.broadinstitute.org</a:t>
                      </a:r>
                      <a:r>
                        <a:rPr lang="en-US" sz="1200" dirty="0" smtClean="0">
                          <a:latin typeface="Arial"/>
                          <a:cs typeface="Arial"/>
                        </a:rPr>
                        <a:t>/gsea/wiki</a:t>
                      </a:r>
                      <a:endParaRPr lang="en-US" sz="1400" dirty="0" smtClean="0">
                        <a:latin typeface="Arial"/>
                        <a:cs typeface="Arial"/>
                      </a:endParaRPr>
                    </a:p>
                    <a:p>
                      <a:pPr marL="119063" indent="0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endParaRPr lang="en-US" sz="1400" dirty="0" smtClean="0">
                        <a:latin typeface="Arial"/>
                        <a:cs typeface="Arial"/>
                      </a:endParaRPr>
                    </a:p>
                    <a:p>
                      <a:pPr marL="119063" indent="0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400" b="1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Email</a:t>
                      </a: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 the GSEA </a:t>
                      </a:r>
                      <a:r>
                        <a:rPr lang="en-US" sz="1400" b="1" baseline="0" dirty="0" smtClean="0">
                          <a:solidFill>
                            <a:srgbClr val="162751"/>
                          </a:solidFill>
                          <a:latin typeface="Arial"/>
                          <a:cs typeface="Arial"/>
                        </a:rPr>
                        <a:t>team:</a:t>
                      </a:r>
                      <a:endParaRPr lang="en-US" sz="1400" baseline="0" dirty="0" smtClean="0">
                        <a:latin typeface="Arial"/>
                        <a:cs typeface="Arial"/>
                      </a:endParaRPr>
                    </a:p>
                    <a:p>
                      <a:pPr marL="119063" indent="109538">
                        <a:spcBef>
                          <a:spcPts val="0"/>
                        </a:spcBef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US" sz="1200" baseline="0" dirty="0" err="1" smtClean="0">
                          <a:latin typeface="Arial"/>
                          <a:cs typeface="Arial"/>
                        </a:rPr>
                        <a:t>gsea@broadinstitute.org</a:t>
                      </a:r>
                      <a:endParaRPr lang="en-US" sz="1200" baseline="0" dirty="0" smtClean="0">
                        <a:latin typeface="Arial"/>
                        <a:cs typeface="Arial"/>
                      </a:endParaRPr>
                    </a:p>
                  </a:txBody>
                  <a:tcPr marT="137160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9E9"/>
                    </a:solidFill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6197602" y="5655731"/>
            <a:ext cx="2300043" cy="689383"/>
            <a:chOff x="6024537" y="5145536"/>
            <a:chExt cx="2688765" cy="838064"/>
          </a:xfrm>
        </p:grpSpPr>
        <p:sp>
          <p:nvSpPr>
            <p:cNvPr id="10" name="Rectangle 9"/>
            <p:cNvSpPr/>
            <p:nvPr/>
          </p:nvSpPr>
          <p:spPr>
            <a:xfrm>
              <a:off x="6024537" y="5145536"/>
              <a:ext cx="2688765" cy="838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t="16281" r="-146" b="16954"/>
            <a:stretch/>
          </p:blipFill>
          <p:spPr>
            <a:xfrm>
              <a:off x="6154798" y="5210368"/>
              <a:ext cx="2377440" cy="740664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678" y="3513670"/>
            <a:ext cx="2116729" cy="973671"/>
          </a:xfrm>
          <a:prstGeom prst="rect">
            <a:avLst/>
          </a:prstGeom>
          <a:ln>
            <a:solidFill>
              <a:srgbClr val="16275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9238" y="1567730"/>
            <a:ext cx="1767840" cy="365760"/>
          </a:xfrm>
          <a:prstGeom prst="rect">
            <a:avLst/>
          </a:prstGeom>
          <a:ln>
            <a:solidFill>
              <a:srgbClr val="16275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9238" y="3987688"/>
            <a:ext cx="1757680" cy="386080"/>
          </a:xfrm>
          <a:prstGeom prst="rect">
            <a:avLst/>
          </a:prstGeom>
          <a:ln>
            <a:solidFill>
              <a:srgbClr val="16275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797" y="5385772"/>
            <a:ext cx="1268246" cy="874886"/>
          </a:xfrm>
          <a:prstGeom prst="rect">
            <a:avLst/>
          </a:prstGeom>
          <a:ln>
            <a:solidFill>
              <a:srgbClr val="16275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57611" y="5391092"/>
            <a:ext cx="1199119" cy="877824"/>
          </a:xfrm>
          <a:prstGeom prst="rect">
            <a:avLst/>
          </a:prstGeom>
          <a:ln>
            <a:solidFill>
              <a:srgbClr val="16275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358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131</Words>
  <Application>Microsoft Macintosh PowerPoint</Application>
  <PresentationFormat>On-screen Show (4:3)</PresentationFormat>
  <Paragraphs>39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Broad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Admnistrator</dc:creator>
  <cp:lastModifiedBy>Admnistrator</cp:lastModifiedBy>
  <cp:revision>23</cp:revision>
  <dcterms:created xsi:type="dcterms:W3CDTF">2012-11-07T17:41:51Z</dcterms:created>
  <dcterms:modified xsi:type="dcterms:W3CDTF">2012-11-08T16:52:12Z</dcterms:modified>
</cp:coreProperties>
</file>