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</p:sldMasterIdLst>
  <p:notesMasterIdLst>
    <p:notesMasterId r:id="rId26"/>
  </p:notesMasterIdLst>
  <p:handoutMasterIdLst>
    <p:handoutMasterId r:id="rId27"/>
  </p:handoutMasterIdLst>
  <p:sldIdLst>
    <p:sldId id="554" r:id="rId3"/>
    <p:sldId id="555" r:id="rId4"/>
    <p:sldId id="513" r:id="rId5"/>
    <p:sldId id="514" r:id="rId6"/>
    <p:sldId id="515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42" r:id="rId17"/>
    <p:sldId id="556" r:id="rId18"/>
    <p:sldId id="557" r:id="rId19"/>
    <p:sldId id="558" r:id="rId20"/>
    <p:sldId id="528" r:id="rId21"/>
    <p:sldId id="529" r:id="rId22"/>
    <p:sldId id="530" r:id="rId23"/>
    <p:sldId id="559" r:id="rId24"/>
    <p:sldId id="532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0" d="100"/>
          <a:sy n="210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12110CB-0B7E-1844-9867-B2AAFFD9C954}" type="datetime1">
              <a:rPr lang="en-US"/>
              <a:pPr>
                <a:defRPr/>
              </a:pPr>
              <a:t>12-05-13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8CF5E2B-2DB7-8E44-98F3-BE5600E5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9F2303BD-D544-364E-B3B6-A81C8CD50817}" type="datetime1">
              <a:rPr lang="en-US"/>
              <a:pPr>
                <a:defRPr/>
              </a:pPr>
              <a:t>12-05-13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821C6388-C70B-814B-BF1C-84830B807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 descr="bioinformatics.ca-logo-white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2775"/>
            <a:ext cx="11922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A243-FCC6-544E-A8B4-90318041F6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12-05-13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B309-820F-5D48-B601-8705D97F97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EA7208F-4A87-504B-9458-80D4BCBF27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7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35B83-3BCB-994C-975D-7037478A66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12-05-13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81D06-CC39-F140-BA6E-0385254E19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05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prstClr val="white"/>
                </a:solidFill>
                <a:latin typeface="Calibri" charset="0"/>
                <a:cs typeface="Calibri" charset="0"/>
              </a:rPr>
              <a:t>Module 1: Introduction to Gene Lists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prstClr val="black"/>
                </a:solidFill>
                <a:cs typeface="Arial" charset="0"/>
              </a:rPr>
              <a:t>bio</a:t>
            </a:r>
            <a:r>
              <a:rPr lang="en-US" smtClean="0">
                <a:solidFill>
                  <a:prstClr val="black"/>
                </a:solidFill>
                <a:cs typeface="Arial" charset="0"/>
              </a:rPr>
              <a:t>informatics</a:t>
            </a:r>
            <a:r>
              <a:rPr lang="en-US" sz="1400" smtClean="0">
                <a:solidFill>
                  <a:prstClr val="black"/>
                </a:solidFill>
                <a:cs typeface="Arial" charset="0"/>
              </a:rPr>
              <a:t>.ca</a:t>
            </a: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F8201-B827-E24C-9AA0-43ED031565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12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fld id="{2A414D45-FE7F-4DEE-9763-30DBDBB1079D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12-05-13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fld id="{33AB7A57-04F8-4041-B0C8-BDC52EE10C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6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520" y="18722"/>
            <a:ext cx="5391360" cy="645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280" y="1147801"/>
            <a:ext cx="3817440" cy="501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961" y="1147801"/>
            <a:ext cx="3817440" cy="501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11840" y="6271859"/>
            <a:ext cx="552960" cy="475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137413-2CFA-574A-88C1-FB976A5C6BF3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01473"/>
            <a:ext cx="2207520" cy="34563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t>humangenetics-amc.nl</a:t>
            </a:r>
          </a:p>
        </p:txBody>
      </p:sp>
    </p:spTree>
    <p:extLst>
      <p:ext uri="{BB962C8B-B14F-4D97-AF65-F5344CB8AC3E}">
        <p14:creationId xmlns:p14="http://schemas.microsoft.com/office/powerpoint/2010/main" val="249383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Module 4: Network Visualization and Analysis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29375"/>
            <a:ext cx="670560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Module 4: Network Visualization and Analysis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5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29375"/>
            <a:ext cx="670560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Module 4: Network Visualization and Analysis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8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Module 4: Network Visualization and Analysis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7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7171321-C03D-5B49-8F77-4B344C1DD61E}" type="datetime1">
              <a:rPr lang="en-US"/>
              <a:pPr>
                <a:defRPr/>
              </a:pPr>
              <a:t>12-05-13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9BA6157-CA0C-C94F-806A-3A4DA4F94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D300E02-66D5-A043-A51D-86ECEB2F14EA}" type="datetime1">
              <a:rPr lang="en-US"/>
              <a:pPr>
                <a:defRPr/>
              </a:pPr>
              <a:t>12-05-13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0D6E8C9-D57E-6148-B38E-4A289C04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A243-FCC6-544E-A8B4-90318041F6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12-05-13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B309-820F-5D48-B601-8705D97F97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3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A243-FCC6-544E-A8B4-90318041F6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12-05-13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B309-820F-5D48-B601-8705D97F97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2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E07896E6-45D6-2A44-92EF-7B61B8CFF331}" type="datetime1">
              <a:rPr lang="en-US"/>
              <a:pPr>
                <a:defRPr/>
              </a:pPr>
              <a:t>12-05-13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52F5B324-E179-6E4C-98C0-EE14D864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3833"/>
            <a:ext cx="8229600" cy="494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7EFA243-FCC6-544E-A8B4-90318041F6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12-05-13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Cytoscape.org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0BBB309-820F-5D48-B601-8705D97F97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36856D4-ABD2-9444-9132-63558DAC0DCA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4338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4340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4641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6400"/>
            <a:ext cx="7772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2900"/>
            <a:ext cx="7772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850900"/>
          </a:xfrm>
        </p:spPr>
        <p:txBody>
          <a:bodyPr>
            <a:noAutofit/>
          </a:bodyPr>
          <a:lstStyle/>
          <a:p>
            <a:r>
              <a:rPr lang="en-US" dirty="0" smtClean="0"/>
              <a:t>Enrichment Map: use case II</a:t>
            </a:r>
            <a:br>
              <a:rPr lang="en-US" dirty="0" smtClean="0"/>
            </a:br>
            <a:r>
              <a:rPr lang="en-US" i="1" dirty="0" smtClean="0"/>
              <a:t>Comparison of two enrichments</a:t>
            </a:r>
            <a:endParaRPr lang="en-US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08617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Estrogen treatment of breast cancer cells</a:t>
            </a:r>
          </a:p>
          <a:p>
            <a:pPr>
              <a:lnSpc>
                <a:spcPct val="90000"/>
              </a:lnSpc>
            </a:pPr>
            <a:r>
              <a:rPr lang="en-US" sz="2000" u="sng" dirty="0"/>
              <a:t>Design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2-time points</a:t>
            </a:r>
            <a:r>
              <a:rPr lang="en-US" sz="2000" dirty="0"/>
              <a:t>, </a:t>
            </a:r>
            <a:r>
              <a:rPr lang="en-US" sz="2000" b="1" dirty="0"/>
              <a:t>two-class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u="sng" dirty="0" smtClean="0"/>
              <a:t>Gene set Database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/>
              <a:t>	Gene Ontology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86044" name="Group 28"/>
          <p:cNvGraphicFramePr>
            <a:graphicFrameLocks noGrp="1"/>
          </p:cNvGraphicFramePr>
          <p:nvPr>
            <p:ph idx="4294967295"/>
          </p:nvPr>
        </p:nvGraphicFramePr>
        <p:xfrm>
          <a:off x="942903" y="2861305"/>
          <a:ext cx="3673475" cy="1005840"/>
        </p:xfrm>
        <a:graphic>
          <a:graphicData uri="http://schemas.openxmlformats.org/drawingml/2006/table">
            <a:tbl>
              <a:tblPr/>
              <a:tblGrid>
                <a:gridCol w="1884363"/>
                <a:gridCol w="923925"/>
                <a:gridCol w="8651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Estrogen-treated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Untreated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28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6900"/>
            <a:ext cx="7772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ChangeArrowheads="1"/>
          </p:cNvSpPr>
          <p:nvPr/>
        </p:nvSpPr>
        <p:spPr bwMode="auto">
          <a:xfrm>
            <a:off x="446088" y="55563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0000"/>
                </a:solidFill>
              </a:rPr>
              <a:t>Enrichment Map: use case III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 i="1">
                <a:solidFill>
                  <a:srgbClr val="000000"/>
                </a:solidFill>
              </a:rPr>
              <a:t>Query Set Analysis</a:t>
            </a:r>
          </a:p>
        </p:txBody>
      </p:sp>
      <p:pic>
        <p:nvPicPr>
          <p:cNvPr id="35842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71550"/>
            <a:ext cx="78422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uppFigure12_Mar22_LighterSha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50"/>
            <a:ext cx="9144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6273800"/>
            <a:ext cx="651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 charset="0"/>
                <a:ea typeface="+mn-ea"/>
                <a:cs typeface="+mn-cs"/>
              </a:rPr>
              <a:t>Pinto et al. Functional impact of global rare copy number variation in autism spectrum disorders. Nature. 2010 Jun 9.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11" y="27923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Pathways Enriched in 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Autism Spectrum Disorder</a:t>
            </a:r>
            <a:endParaRPr lang="en-US" sz="1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SuppFigure12_Mar22_LighterSha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7" r="63765"/>
          <a:stretch>
            <a:fillRect/>
          </a:stretch>
        </p:blipFill>
        <p:spPr bwMode="auto">
          <a:xfrm>
            <a:off x="209550" y="152400"/>
            <a:ext cx="86296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36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 txBox="1">
            <a:spLocks/>
          </p:cNvSpPr>
          <p:nvPr/>
        </p:nvSpPr>
        <p:spPr bwMode="auto">
          <a:xfrm>
            <a:off x="457200" y="1201738"/>
            <a:ext cx="82296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Gene Ontology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Biological Process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Cellular Component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Molecular Function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Pathways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KEGG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NCI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Reactome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PFAM domains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Number of gene-sets: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Unfiltered (all):	</a:t>
            </a:r>
            <a:r>
              <a:rPr lang="en-US" sz="1800">
                <a:solidFill>
                  <a:srgbClr val="000000"/>
                </a:solidFill>
                <a:latin typeface="Courier New" charset="0"/>
              </a:rPr>
              <a:t>14,433</a:t>
            </a:r>
            <a:r>
              <a:rPr lang="en-US" sz="180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Filtered (5 &lt;&lt; 700 genes):	</a:t>
            </a:r>
            <a:r>
              <a:rPr lang="en-US" sz="1800">
                <a:solidFill>
                  <a:srgbClr val="000000"/>
                </a:solidFill>
                <a:latin typeface="Courier New" charset="0"/>
              </a:rPr>
              <a:t> 6,129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Tested (counts &gt; 0):	</a:t>
            </a:r>
            <a:r>
              <a:rPr lang="en-US" sz="1800">
                <a:solidFill>
                  <a:srgbClr val="000000"/>
                </a:solidFill>
                <a:latin typeface="Courier New" charset="0"/>
              </a:rPr>
              <a:t> 3,493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501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Gene-set sources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6273800"/>
            <a:ext cx="651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Pinto et al. Functional impact of global rare copy number variation in autism spectrum disorders. Nature. 2010 Jun 9.</a:t>
            </a:r>
          </a:p>
        </p:txBody>
      </p:sp>
    </p:spTree>
    <p:extLst>
      <p:ext uri="{BB962C8B-B14F-4D97-AF65-F5344CB8AC3E}">
        <p14:creationId xmlns:p14="http://schemas.microsoft.com/office/powerpoint/2010/main" val="417338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211888"/>
            <a:ext cx="9144000" cy="630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3500">
                <a:solidFill>
                  <a:srgbClr val="000000"/>
                </a:solidFill>
                <a:latin typeface="Calibri" charset="0"/>
              </a:rPr>
              <a:t>http://baderlab.org/Software/EnrichmentMap/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362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Module 4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Network 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  <a:t>Visualization and Analysis</a:t>
            </a:r>
          </a:p>
          <a:p>
            <a:pPr algn="r" eaLnBrk="1" hangingPunct="1"/>
            <a:endParaRPr lang="en-US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2630" y="1752600"/>
            <a:ext cx="5181599" cy="762000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Daniele </a:t>
            </a:r>
            <a:r>
              <a:rPr lang="en-US" sz="1600" dirty="0" err="1" smtClean="0">
                <a:latin typeface="Calibri"/>
                <a:ea typeface="+mj-ea"/>
                <a:cs typeface="Calibri"/>
              </a:rPr>
              <a:t>Merico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Pathway and Network Analysis</a:t>
            </a:r>
            <a:endParaRPr lang="en-US" sz="1400" dirty="0" smtClean="0">
              <a:ln w="1270">
                <a:solidFill>
                  <a:schemeClr val="tx1">
                    <a:alpha val="38000"/>
                  </a:schemeClr>
                </a:solidFill>
              </a:ln>
              <a:latin typeface="Calibri"/>
              <a:ea typeface="+mn-e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Ma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y 18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, 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2012</a:t>
            </a:r>
            <a:endParaRPr lang="en-US" sz="1400" dirty="0" smtClean="0">
              <a:ln w="1270">
                <a:solidFill>
                  <a:schemeClr val="tx1">
                    <a:alpha val="38000"/>
                  </a:schemeClr>
                </a:solidFill>
              </a:ln>
              <a:latin typeface="Calibri"/>
              <a:ea typeface="+mn-ea"/>
              <a:cs typeface="Calibri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72200" y="632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http://baderlab.org</a:t>
            </a:r>
          </a:p>
        </p:txBody>
      </p:sp>
      <p:pic>
        <p:nvPicPr>
          <p:cNvPr id="15365" name="Picture 1" descr="FINAL PPT COV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20181" r="40401" b="14758"/>
          <a:stretch>
            <a:fillRect/>
          </a:stretch>
        </p:blipFill>
        <p:spPr bwMode="auto">
          <a:xfrm>
            <a:off x="6172200" y="2590800"/>
            <a:ext cx="2971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FINAL PPT COV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20181" r="1047" b="14758"/>
          <a:stretch>
            <a:fillRect/>
          </a:stretch>
        </p:blipFill>
        <p:spPr bwMode="auto">
          <a:xfrm>
            <a:off x="6172200" y="3276600"/>
            <a:ext cx="28622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FINAL PPT COV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34213"/>
          <a:stretch>
            <a:fillRect/>
          </a:stretch>
        </p:blipFill>
        <p:spPr bwMode="auto">
          <a:xfrm>
            <a:off x="6172200" y="4419600"/>
            <a:ext cx="29718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 descr="Figure1-fi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42223"/>
          <a:stretch>
            <a:fillRect/>
          </a:stretch>
        </p:blipFill>
        <p:spPr bwMode="auto">
          <a:xfrm>
            <a:off x="762000" y="2460625"/>
            <a:ext cx="527208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" descr="Figure1-fi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1" r="62428"/>
          <a:stretch>
            <a:fillRect/>
          </a:stretch>
        </p:blipFill>
        <p:spPr bwMode="auto">
          <a:xfrm>
            <a:off x="152400" y="5661025"/>
            <a:ext cx="2209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igure3_apoptosis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534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778500" y="1027113"/>
            <a:ext cx="32448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Add network visualization support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Pathway visualization and analysis tools</a:t>
            </a:r>
          </a:p>
        </p:txBody>
      </p:sp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5778500" y="274638"/>
            <a:ext cx="2908300" cy="7524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Future Work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72063" y="6396038"/>
            <a:ext cx="407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charset="0"/>
              </a:rPr>
              <a:t>Isserlin et al. , Proteomics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6477000" y="381000"/>
            <a:ext cx="2530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Cluster words according to their co-occurrence in labels to preserve semantic meaning.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76575"/>
            <a:ext cx="533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0813" y="5957888"/>
            <a:ext cx="3233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charset="0"/>
              </a:rPr>
              <a:t>Layla Oesper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Calibri" charset="0"/>
              </a:rPr>
              <a:t>Google Summer of Code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7938" y="5013325"/>
            <a:ext cx="4132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http://baderlab.org/Software/WordCloudPlugin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4" descr="edible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11188"/>
            <a:ext cx="81311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4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Enrichment Map Lab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Try out enrichment map – load the plugin from the plugin manager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Load DAVID results – or - load the GSEA enrichment analysis file - EM_EstrogenMCF7_TestData.zip (unzip) available at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http://baderlab.org/Software/EnrichmentMap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Enrichment Test: General Framework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516688" y="1982788"/>
            <a:ext cx="2016125" cy="2305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516688" y="2200275"/>
            <a:ext cx="2305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>
                <a:solidFill>
                  <a:srgbClr val="000000"/>
                </a:solidFill>
                <a:latin typeface="Calibri" charset="0"/>
              </a:rPr>
              <a:t>Spindle	0.00001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alibri" charset="0"/>
              </a:rPr>
              <a:t>Apoptosis	0.00025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3221038" y="4814888"/>
            <a:ext cx="914400" cy="7826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3941763" y="5111750"/>
            <a:ext cx="914400" cy="782638"/>
          </a:xfrm>
          <a:prstGeom prst="can">
            <a:avLst>
              <a:gd name="adj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 rot="-5400000">
            <a:off x="3933032" y="4080669"/>
            <a:ext cx="503237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7"/>
              </a:srgbClr>
            </a:outerShdw>
          </a:effectLst>
        </p:spPr>
        <p:txBody>
          <a:bodyPr vert="eaVert"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50825" y="1289050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charset="0"/>
              </a:rPr>
              <a:t>Experimental</a:t>
            </a:r>
          </a:p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charset="0"/>
              </a:rPr>
              <a:t>Data</a:t>
            </a:r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2482850" y="2919413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73" name="Line 17"/>
          <p:cNvSpPr>
            <a:spLocks noChangeShapeType="1"/>
          </p:cNvSpPr>
          <p:nvPr/>
        </p:nvSpPr>
        <p:spPr bwMode="auto">
          <a:xfrm>
            <a:off x="7667625" y="1982788"/>
            <a:ext cx="0" cy="230505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2701925" y="5607050"/>
            <a:ext cx="1239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alibri" charset="0"/>
              </a:rPr>
              <a:t>Gene-set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alibri" charset="0"/>
              </a:rPr>
              <a:t>Databases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3419475" y="2487613"/>
            <a:ext cx="1728788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ENRICHMENT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TEST</a:t>
            </a:r>
          </a:p>
        </p:txBody>
      </p:sp>
      <p:sp>
        <p:nvSpPr>
          <p:cNvPr id="124948" name="AutoShape 20"/>
          <p:cNvSpPr>
            <a:spLocks noChangeArrowheads="1"/>
          </p:cNvSpPr>
          <p:nvPr/>
        </p:nvSpPr>
        <p:spPr bwMode="auto">
          <a:xfrm>
            <a:off x="5581650" y="2919413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6410325" y="157003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alibri" charset="0"/>
              </a:rPr>
              <a:t>Enrichment Table</a:t>
            </a:r>
          </a:p>
        </p:txBody>
      </p:sp>
      <p:sp>
        <p:nvSpPr>
          <p:cNvPr id="120902" name="Rectangle 70"/>
          <p:cNvSpPr>
            <a:spLocks noChangeArrowheads="1"/>
          </p:cNvSpPr>
          <p:nvPr/>
        </p:nvSpPr>
        <p:spPr bwMode="auto">
          <a:xfrm>
            <a:off x="898525" y="1982788"/>
            <a:ext cx="1152525" cy="2305050"/>
          </a:xfrm>
          <a:prstGeom prst="rect">
            <a:avLst/>
          </a:prstGeom>
          <a:solidFill>
            <a:srgbClr val="FF643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7"/>
              </a:srgb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79" name="Line 71"/>
          <p:cNvSpPr>
            <a:spLocks noChangeShapeType="1"/>
          </p:cNvSpPr>
          <p:nvPr/>
        </p:nvSpPr>
        <p:spPr bwMode="auto">
          <a:xfrm>
            <a:off x="898525" y="219868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75"/>
          <p:cNvSpPr>
            <a:spLocks noChangeShapeType="1"/>
          </p:cNvSpPr>
          <p:nvPr/>
        </p:nvSpPr>
        <p:spPr bwMode="auto">
          <a:xfrm>
            <a:off x="1258888" y="198278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76"/>
          <p:cNvSpPr>
            <a:spLocks noChangeShapeType="1"/>
          </p:cNvSpPr>
          <p:nvPr/>
        </p:nvSpPr>
        <p:spPr bwMode="auto">
          <a:xfrm>
            <a:off x="1474788" y="198278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77"/>
          <p:cNvSpPr>
            <a:spLocks noChangeShapeType="1"/>
          </p:cNvSpPr>
          <p:nvPr/>
        </p:nvSpPr>
        <p:spPr bwMode="auto">
          <a:xfrm>
            <a:off x="900113" y="24161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809625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GO.id        GO.name                                                 p.value     covercover.rat   Deg.mdn      Deg.iqr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GO:0042330   taxis                                                       2.18E-06   23 0.056930693  54.94499375 9.139238998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GO:0006935   chemotaxis                                                  2.18E-06   23 0.060209424  54.94499375 9.139238998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GO:0002460   adaptive immune response based on somatic recombination     7.10E-05   25 0.111111111  57.32306955 16.97054864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GO:0002250   adaptive immune response                                    7.10E-05   25 0.111111111  57.32306955 16.97054864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GO:0002443   leukocyte mediated immunity                              0.000419328   23 0.097046414  58.27890582 15.58333739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GO:0019724   B cell mediated immunity                                 0.000683758   20 0.114285714  57.84161096 15.03496347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GO:0030099   myeloid cell differentiation                             0.000691589   24 0.089219331  62.22171598 10.35284833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GO:0002252   immune effector process                                  0.000775626   31 0.090116279  58.27890582 23.86214773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GO:0050764   regulation of phagocytosis                               0.000792138    8         0.2  53.54786293 5.742849971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GO:0050766   positive regulation of phagocytosis                      0.000792138    8 0.216216216  53.54786293 5.742849971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GO:0002449   lymphocyte mediated immunity                              0.00087216   22 0.101851852  57.84161096 16.13171132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GO:0019838   growth factor binding                                    0.000913285   15 0.068181818   83.0405088 10.58734852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GO:0051258   protein polymerization                                    0.00108876   17 0.080952381  57.97543252 17.31639968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GO:0005789   endoplasmic reticulum membrane                           0.001178198   18 0.036072144  64.02284752 12.05209158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GO:0016064   immunoglobulin mediated immune response                  0.001444464   19 0.113095238  58.27890582 15.58333739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GO:0007507   heart development                                        0.001991562   26 0.052313883  84.02538284 18.60761304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GO:0009617   response to bacterium                                    0.002552999   10 0.027173913  52.75249873 23.23104637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GO:0030100   regulation of endocytosis                                0.002658555   11 0.099099099  56.38041132 16.02486889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GO:0002526   acute inflammatory response                              0.002660742   24 0.103004292  57.80098769 24.94311116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GO:0045807   positive regulation of endocytosis                       0.002903401    9 0.147540984  54.94499375 6.769909171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GO:0002274   myeloid leukocyte activation                             0.002969661    7 0.077777778  54.94499375 16.07042339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GO:0008652   amino acid biosynthetic process                          0.003502921    7 0.017241379  45.19797271 31.18248579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GO:0050727   regulation of inflammatory response                      0.004999055    7 0.084337349  54.94499375 7.737346076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GO:0002253   activation of immune response                             0.00500146   23 0.116161616  60.29679989 18.41103376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GO:0002684   positive regulation of immune system process             0.006581245   27 0.111570248  60.29679989 22.05051447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GO:0050778   positive regulation of immune response                   0.006581245   27 0.113924051  60.29679989 22.05051447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GO:0019882   antigen processing and presentation                      0.007244488    7 0.029661017  54.94499375 16.58797889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GO:0002682   regulation of immune system process                      0.007252134   29 0.099656357  61.05645008 22.65935206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GO:0050776   regulation of immune response                            0.007252134   29 0.102112676  61.05645008 22.65935206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GO:0043086   negative regulation of enzyme activity                   0.008017022    9 0.040723982  53.28031076 17.48904224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GO:0006909   phagocytosis                                             0.008106069   10 0.080645161  55.66270253 12.47536747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GO:0002573   myeloid leukocyte differentiation                        0.008174948   10 0.092592593  62.86577216 9.401887596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GO:0006959   humoral immune response                                  0.008396095   16 0.044568245  55.05654091 18.94209565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GO:0046649   lymphocyte activation                                    0.009044401   29 0.059917355  61.92213317 21.03553355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GO:0030595   leukocyte chemotaxis                                     0.009707319    7 0.101449275  56.33116709 6.945510559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GO:0006469   negative regulation of protein kinase activity           0.010782155    7 0.046357616  52.22863516 12.58524145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GO:0051348   negative regulation of transferase activity              0.010782155    7  0.04516129  52.22863516 12.58524145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GO:0007179   transforming growth factor beta receptor signaling pathw 0.012630825   13 0.071038251  83.49440788 12.63256309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GO:0005520   insulin-like growth factor binding                       0.012950071    9 0.097826087  81.41963394 7.528247832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GO:0042110   T cell activation                                        0.013410548   20 0.064516129  59.77891783 26.06174863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GO:0002455   humoral immune response mediated by circulating immunogl 0.016780163   10       0.125  54.70766244  14.2572143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GO:0005830   cytosolic ribosome (sensu Eukaryota)                     0.016907351    8  0.01843318  61.68933284 7.814673781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 charset="0"/>
              </a:rPr>
              <a:t>Excellent idea used to interpret data in </a:t>
            </a:r>
            <a:r>
              <a:rPr lang="en-US" sz="2200" dirty="0" smtClean="0">
                <a:solidFill>
                  <a:srgbClr val="FFFFFF"/>
                </a:solidFill>
                <a:latin typeface="Calibri" charset="0"/>
              </a:rPr>
              <a:t>thousands of </a:t>
            </a:r>
            <a:r>
              <a:rPr lang="en-US" sz="2200" dirty="0">
                <a:solidFill>
                  <a:srgbClr val="FFFFFF"/>
                </a:solidFill>
                <a:latin typeface="Calibri" charset="0"/>
              </a:rPr>
              <a:t>papers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809625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GO.id        GO.name                                                 p.value     covercover.rat   Deg.mdn      Deg.iqr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GO:0042330   taxis                                                       2.18E-06   23 0.056930693  54.94499375 9.139238998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GO:0006935   chemotaxis                                                  2.18E-06   23 0.060209424  54.94499375 9.139238998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GO:0002460   adaptive immune response based on somatic recombination     7.10E-05   25 0.111111111  57.32306955 16.97054864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GO:0002250   adaptive immune response                                    7.10E-05   25 0.111111111  57.32306955 16.97054864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GO:0002443   leukocyte mediated immunity                              0.000419328   23 0.097046414  58.27890582 15.58333739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GO:0019724   B cell mediated immunity                                 0.000683758   20 0.114285714  57.84161096 15.03496347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GO:0030099   myeloid cell differentiation                             0.000691589   24 0.089219331  62.22171598 10.35284833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GO:0002252   immune effector process                                  0.000775626   31 0.090116279  58.27890582 23.86214773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GO:0050764   regulation of phagocytosis                               0.000792138    8         0.2  53.54786293 5.742849971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GO:0050766   positive regulation of phagocytosis                      0.000792138    8 0.216216216  53.54786293 5.742849971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GO:0002449   lymphocyte mediated immunity                              0.00087216   22 0.101851852  57.84161096 16.13171132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GO:0019838   growth factor binding                                    0.000913285   15 0.068181818   83.0405088 10.58734852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GO:0051258   protein polymerization                                    0.00108876   17 0.080952381  57.97543252 17.31639968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GO:0005789   endoplasmic reticulum membrane                           0.001178198   18 0.036072144  64.02284752 12.05209158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GO:0016064   immunoglobulin mediated immune response                  0.001444464   19 0.113095238  58.27890582 15.58333739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GO:0007507   heart development                                        0.001991562   26 0.052313883  84.02538284 18.60761304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GO:0009617   response to bacterium                                    0.002552999   10 0.027173913  52.75249873 23.23104637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GO:0030100   regulation of endocytosis                                0.002658555   11 0.099099099  56.38041132 16.02486889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GO:0002526   acute inflammatory response                              0.002660742   24 0.103004292  57.80098769 24.94311116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GO:0045807   positive regulation of endocytosis                       0.002903401    9 0.147540984  54.94499375 6.769909171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GO:0002274   myeloid leukocyte activation                             0.002969661    7 0.077777778  54.94499375 16.07042339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GO:0008652   amino acid biosynthetic process                          0.003502921    7 0.017241379  45.19797271 31.18248579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GO:0050727   regulation of inflammatory response                      0.004999055    7 0.084337349  54.94499375 7.737346076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GO:0002253   activation of immune response                             0.00500146   23 0.116161616  60.29679989 18.41103376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GO:0002684   positive regulation of immune system process             0.006581245   27 0.111570248  60.29679989 22.05051447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GO:0050778   positive regulation of immune response                   0.006581245   27 0.113924051  60.29679989 22.05051447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GO:0019882   antigen processing and presentation                      0.007244488    7 0.029661017  54.94499375 16.58797889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GO:0002682   regulation of immune system process                      0.007252134   29 0.099656357  61.05645008 22.65935206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GO:0050776   regulation of immune response                            0.007252134   29 0.102112676  61.05645008 22.65935206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GO:0043086   negative regulation of enzyme activity                   0.008017022    9 0.040723982  53.28031076 17.48904224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GO:0006909   phagocytosis                                             0.008106069   10 0.080645161  55.66270253 12.47536747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GO:0002573   myeloid leukocyte differentiation                        0.008174948   10 0.092592593  62.86577216 9.401887596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GO:0006959   humoral immune response                                  0.008396095   16 0.044568245  55.05654091 18.94209565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GO:0046649   lymphocyte activation                                    0.009044401   29 0.059917355  61.92213317 21.03553355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GO:0030595   leukocyte chemotaxis                                     0.009707319    7 0.101449275  56.33116709 6.945510559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GO:0006469   negative regulation of protein kinase activity           0.010782155    7 0.046357616  52.22863516 12.58524145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GO:0051348   negative regulation of transferase activity              0.010782155    7  0.04516129  52.22863516 12.58524145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GO:0007179   transforming growth factor beta receptor signaling pathw 0.012630825   13 0.071038251  83.49440788 12.63256309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GO:0005520   insulin-like growth factor binding                       0.012950071    9 0.097826087  81.41963394 7.528247832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GO:0042110   T cell activation                                        0.013410548   20 0.064516129  59.77891783 26.06174863</a:t>
            </a:r>
          </a:p>
          <a:p>
            <a:pPr eaLnBrk="1" hangingPunct="1"/>
            <a:r>
              <a:rPr lang="en-US" sz="900">
                <a:solidFill>
                  <a:srgbClr val="00CC00"/>
                </a:solidFill>
                <a:latin typeface="Lucida Console" charset="0"/>
              </a:rPr>
              <a:t>GO:0002455   humoral immune response mediated by circulating immunogl 0.016780163   10       0.125  54.70766244  14.2572143</a:t>
            </a:r>
          </a:p>
          <a:p>
            <a:pPr eaLnBrk="1" hangingPunct="1"/>
            <a:r>
              <a:rPr lang="en-US" sz="900" b="1">
                <a:solidFill>
                  <a:srgbClr val="00CC00"/>
                </a:solidFill>
                <a:latin typeface="Lucida Console" charset="0"/>
              </a:rPr>
              <a:t>GO:0005830   cytosolic ribosome (sensu Eukaryota)                     0.016907351    8  0.01843318  61.68933284 7.814673781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 charset="0"/>
              </a:rPr>
              <a:t>Excellent idea used to interpret data in </a:t>
            </a:r>
            <a:r>
              <a:rPr lang="en-US" sz="2200" dirty="0" smtClean="0">
                <a:solidFill>
                  <a:srgbClr val="FFFFFF"/>
                </a:solidFill>
                <a:latin typeface="Calibri" charset="0"/>
              </a:rPr>
              <a:t>thousands of </a:t>
            </a:r>
            <a:r>
              <a:rPr lang="en-US" sz="2200" dirty="0">
                <a:solidFill>
                  <a:srgbClr val="FFFFFF"/>
                </a:solidFill>
                <a:latin typeface="Calibri" charset="0"/>
              </a:rPr>
              <a:t>papers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 charset="0"/>
              </a:rPr>
              <a:t>But! Major cognitive burden relating overlapping gene sets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296392"/>
            <a:ext cx="4533900" cy="3860800"/>
          </a:xfrm>
          <a:prstGeom prst="rect">
            <a:avLst/>
          </a:prstGeom>
        </p:spPr>
      </p:pic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842"/>
            <a:ext cx="8229600" cy="752396"/>
          </a:xfrm>
        </p:spPr>
        <p:txBody>
          <a:bodyPr>
            <a:normAutofit/>
          </a:bodyPr>
          <a:lstStyle/>
          <a:p>
            <a:r>
              <a:rPr lang="en-CA" dirty="0" smtClean="0"/>
              <a:t>Enrichment Map</a:t>
            </a:r>
            <a:endParaRPr lang="en-US" dirty="0"/>
          </a:p>
        </p:txBody>
      </p:sp>
      <p:sp>
        <p:nvSpPr>
          <p:cNvPr id="145463" name="Rectangle 55"/>
          <p:cNvSpPr>
            <a:spLocks noChangeArrowheads="1"/>
          </p:cNvSpPr>
          <p:nvPr/>
        </p:nvSpPr>
        <p:spPr bwMode="auto">
          <a:xfrm>
            <a:off x="323056" y="1417501"/>
            <a:ext cx="2592388" cy="251936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63500" dist="107823" dir="2700000" rotWithShape="0">
              <a:schemeClr val="bg1">
                <a:lumMod val="6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464" name="Text Box 56"/>
          <p:cNvSpPr txBox="1">
            <a:spLocks noChangeArrowheads="1"/>
          </p:cNvSpPr>
          <p:nvPr/>
        </p:nvSpPr>
        <p:spPr bwMode="auto">
          <a:xfrm>
            <a:off x="453231" y="1633401"/>
            <a:ext cx="935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prstClr val="black"/>
                </a:solidFill>
              </a:rPr>
              <a:t>Spindle</a:t>
            </a:r>
          </a:p>
        </p:txBody>
      </p:sp>
      <p:sp>
        <p:nvSpPr>
          <p:cNvPr id="145465" name="Text Box 57"/>
          <p:cNvSpPr txBox="1">
            <a:spLocks noChangeArrowheads="1"/>
          </p:cNvSpPr>
          <p:nvPr/>
        </p:nvSpPr>
        <p:spPr bwMode="auto">
          <a:xfrm>
            <a:off x="351631" y="2714488"/>
            <a:ext cx="1152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prstClr val="black"/>
                </a:solidFill>
              </a:rPr>
              <a:t>Apoptosis</a:t>
            </a:r>
          </a:p>
        </p:txBody>
      </p:sp>
      <p:sp>
        <p:nvSpPr>
          <p:cNvPr id="145466" name="Rectangle 58"/>
          <p:cNvSpPr>
            <a:spLocks noChangeArrowheads="1"/>
          </p:cNvSpPr>
          <p:nvPr/>
        </p:nvSpPr>
        <p:spPr bwMode="auto">
          <a:xfrm>
            <a:off x="538956" y="1993763"/>
            <a:ext cx="792163" cy="6477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000">
                <a:solidFill>
                  <a:prstClr val="black"/>
                </a:solidFill>
              </a:rPr>
              <a:t>Gene.A</a:t>
            </a:r>
          </a:p>
          <a:p>
            <a:r>
              <a:rPr lang="en-US" sz="1000">
                <a:solidFill>
                  <a:prstClr val="black"/>
                </a:solidFill>
              </a:rPr>
              <a:t>Gene.B</a:t>
            </a:r>
          </a:p>
          <a:p>
            <a:r>
              <a:rPr lang="en-US" sz="1000">
                <a:solidFill>
                  <a:prstClr val="black"/>
                </a:solidFill>
              </a:rPr>
              <a:t>Gene.C</a:t>
            </a:r>
          </a:p>
        </p:txBody>
      </p:sp>
      <p:sp>
        <p:nvSpPr>
          <p:cNvPr id="145467" name="Rectangle 59"/>
          <p:cNvSpPr>
            <a:spLocks noChangeArrowheads="1"/>
          </p:cNvSpPr>
          <p:nvPr/>
        </p:nvSpPr>
        <p:spPr bwMode="auto">
          <a:xfrm>
            <a:off x="537369" y="3035163"/>
            <a:ext cx="793750" cy="647700"/>
          </a:xfrm>
          <a:prstGeom prst="rect">
            <a:avLst/>
          </a:prstGeom>
          <a:solidFill>
            <a:srgbClr val="FFB0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000">
                <a:solidFill>
                  <a:prstClr val="black"/>
                </a:solidFill>
              </a:rPr>
              <a:t>Gene.D</a:t>
            </a:r>
          </a:p>
          <a:p>
            <a:r>
              <a:rPr lang="en-US" sz="1000">
                <a:solidFill>
                  <a:prstClr val="black"/>
                </a:solidFill>
              </a:rPr>
              <a:t>Gene.E</a:t>
            </a:r>
          </a:p>
          <a:p>
            <a:r>
              <a:rPr lang="en-US" sz="1000">
                <a:solidFill>
                  <a:prstClr val="black"/>
                </a:solidFill>
              </a:rPr>
              <a:t>Gene.F</a:t>
            </a:r>
          </a:p>
        </p:txBody>
      </p:sp>
      <p:sp>
        <p:nvSpPr>
          <p:cNvPr id="145469" name="Text Box 61"/>
          <p:cNvSpPr txBox="1">
            <a:spLocks noChangeArrowheads="1"/>
          </p:cNvSpPr>
          <p:nvPr/>
        </p:nvSpPr>
        <p:spPr bwMode="auto">
          <a:xfrm>
            <a:off x="251619" y="941991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>
                <a:solidFill>
                  <a:prstClr val="black"/>
                </a:solidFill>
              </a:rPr>
              <a:t>GENE SETS</a:t>
            </a:r>
          </a:p>
        </p:txBody>
      </p:sp>
      <p:sp>
        <p:nvSpPr>
          <p:cNvPr id="145472" name="Text Box 64"/>
          <p:cNvSpPr txBox="1">
            <a:spLocks noChangeArrowheads="1"/>
          </p:cNvSpPr>
          <p:nvPr/>
        </p:nvSpPr>
        <p:spPr bwMode="auto">
          <a:xfrm>
            <a:off x="1402556" y="1633401"/>
            <a:ext cx="1512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prstClr val="black"/>
                </a:solidFill>
              </a:rPr>
              <a:t>Ca</a:t>
            </a:r>
            <a:r>
              <a:rPr lang="en-US" sz="1500" b="1" baseline="30000">
                <a:solidFill>
                  <a:prstClr val="black"/>
                </a:solidFill>
              </a:rPr>
              <a:t>++</a:t>
            </a:r>
            <a:r>
              <a:rPr lang="en-US" sz="1500" b="1">
                <a:solidFill>
                  <a:prstClr val="black"/>
                </a:solidFill>
              </a:rPr>
              <a:t> Channels</a:t>
            </a:r>
          </a:p>
        </p:txBody>
      </p:sp>
      <p:sp>
        <p:nvSpPr>
          <p:cNvPr id="145473" name="Text Box 65"/>
          <p:cNvSpPr txBox="1">
            <a:spLocks noChangeArrowheads="1"/>
          </p:cNvSpPr>
          <p:nvPr/>
        </p:nvSpPr>
        <p:spPr bwMode="auto">
          <a:xfrm>
            <a:off x="1648619" y="27144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prstClr val="black"/>
                </a:solidFill>
              </a:rPr>
              <a:t>MAPK</a:t>
            </a:r>
          </a:p>
        </p:txBody>
      </p:sp>
      <p:sp>
        <p:nvSpPr>
          <p:cNvPr id="145474" name="Rectangle 66"/>
          <p:cNvSpPr>
            <a:spLocks noChangeArrowheads="1"/>
          </p:cNvSpPr>
          <p:nvPr/>
        </p:nvSpPr>
        <p:spPr bwMode="auto">
          <a:xfrm>
            <a:off x="1762919" y="1993763"/>
            <a:ext cx="792162" cy="647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000">
                <a:solidFill>
                  <a:prstClr val="black"/>
                </a:solidFill>
              </a:rPr>
              <a:t>Gene.G</a:t>
            </a:r>
          </a:p>
          <a:p>
            <a:r>
              <a:rPr lang="en-US" sz="1000">
                <a:solidFill>
                  <a:prstClr val="black"/>
                </a:solidFill>
              </a:rPr>
              <a:t>Gene.H</a:t>
            </a:r>
          </a:p>
          <a:p>
            <a:r>
              <a:rPr lang="en-US" sz="1000">
                <a:solidFill>
                  <a:prstClr val="black"/>
                </a:solidFill>
              </a:rPr>
              <a:t>Gene.I</a:t>
            </a:r>
          </a:p>
        </p:txBody>
      </p:sp>
      <p:sp>
        <p:nvSpPr>
          <p:cNvPr id="145475" name="Rectangle 67"/>
          <p:cNvSpPr>
            <a:spLocks noChangeArrowheads="1"/>
          </p:cNvSpPr>
          <p:nvPr/>
        </p:nvSpPr>
        <p:spPr bwMode="auto">
          <a:xfrm>
            <a:off x="1762919" y="3035163"/>
            <a:ext cx="792162" cy="647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Gene.L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 err="1">
                <a:solidFill>
                  <a:prstClr val="black"/>
                </a:solidFill>
              </a:rPr>
              <a:t>Gene.M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 err="1">
                <a:solidFill>
                  <a:prstClr val="black"/>
                </a:solidFill>
              </a:rPr>
              <a:t>Gene.N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008" y="3933056"/>
            <a:ext cx="4572000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Use available gene-set scoring models</a:t>
            </a:r>
          </a:p>
          <a:p>
            <a:pPr marL="638175" lvl="1" indent="-180975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threshold dependent (e.g. Fisher’s) or threshold free (e.g. GSEA)</a:t>
            </a:r>
          </a:p>
          <a:p>
            <a:pPr marL="180975" indent="-180975">
              <a:spcBef>
                <a:spcPts val="8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Use the network framework to organize gene-sets exploiting their inter-dependencies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89" name="Text Box 61"/>
          <p:cNvSpPr txBox="1">
            <a:spLocks noChangeArrowheads="1"/>
          </p:cNvSpPr>
          <p:nvPr/>
        </p:nvSpPr>
        <p:spPr bwMode="auto">
          <a:xfrm>
            <a:off x="5655193" y="920279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 smtClean="0">
                <a:solidFill>
                  <a:prstClr val="black"/>
                </a:solidFill>
              </a:rPr>
              <a:t>ENRICHMENT MAP</a:t>
            </a:r>
            <a:endParaRPr lang="en-US" sz="2300" b="1" dirty="0">
              <a:solidFill>
                <a:prstClr val="black"/>
              </a:solidFill>
            </a:endParaRPr>
          </a:p>
        </p:txBody>
      </p:sp>
      <p:sp>
        <p:nvSpPr>
          <p:cNvPr id="121" name="Right Arrow 120"/>
          <p:cNvSpPr/>
          <p:nvPr/>
        </p:nvSpPr>
        <p:spPr>
          <a:xfrm>
            <a:off x="3039407" y="2313266"/>
            <a:ext cx="1625076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Rectangle 121"/>
          <p:cNvSpPr/>
          <p:nvPr/>
        </p:nvSpPr>
        <p:spPr>
          <a:xfrm>
            <a:off x="4572000" y="5661248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r>
              <a:rPr lang="en-US" dirty="0" err="1" smtClean="0">
                <a:solidFill>
                  <a:prstClr val="black"/>
                </a:solidFill>
              </a:rPr>
              <a:t>baderlab.org/Software/EnrichmentMap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7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Enrichment Analysis (GSEA)</a:t>
            </a:r>
            <a:endParaRPr lang="en-US" dirty="0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2584450" y="4971466"/>
            <a:ext cx="914400" cy="7826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3305175" y="5268329"/>
            <a:ext cx="914400" cy="782637"/>
          </a:xfrm>
          <a:prstGeom prst="can">
            <a:avLst>
              <a:gd name="adj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 rot="16200000">
            <a:off x="3674269" y="4332497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568325" y="2234616"/>
            <a:ext cx="1008062" cy="2305050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100000">
                <a:srgbClr val="3399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1144587" y="2234616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568325" y="2450516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 flipV="1">
            <a:off x="568325" y="2668004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-79375" y="1412776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</a:rPr>
              <a:t>Ranked Gene List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1792287" y="2307641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2224087" y="3171241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1362075" y="5828716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prstClr val="black"/>
                </a:solidFill>
              </a:rPr>
              <a:t>Gene-sets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3160712" y="2739441"/>
            <a:ext cx="1728788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GSEA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948" name="AutoShape 20"/>
          <p:cNvSpPr>
            <a:spLocks noChangeArrowheads="1"/>
          </p:cNvSpPr>
          <p:nvPr/>
        </p:nvSpPr>
        <p:spPr bwMode="auto">
          <a:xfrm>
            <a:off x="5322887" y="3171241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3" descr="EM_Flow_Diagram_03"/>
          <p:cNvPicPr>
            <a:picLocks noChangeAspect="1" noChangeArrowheads="1"/>
          </p:cNvPicPr>
          <p:nvPr/>
        </p:nvPicPr>
        <p:blipFill>
          <a:blip r:embed="rId2"/>
          <a:srcRect l="34343" r="33301" b="72055"/>
          <a:stretch>
            <a:fillRect/>
          </a:stretch>
        </p:blipFill>
        <p:spPr bwMode="auto">
          <a:xfrm>
            <a:off x="5959811" y="1162882"/>
            <a:ext cx="2849226" cy="4149725"/>
          </a:xfrm>
          <a:prstGeom prst="rect">
            <a:avLst/>
          </a:prstGeom>
          <a:noFill/>
        </p:spPr>
      </p:pic>
      <p:sp>
        <p:nvSpPr>
          <p:cNvPr id="23" name="Text Box 112"/>
          <p:cNvSpPr txBox="1">
            <a:spLocks noChangeArrowheads="1"/>
          </p:cNvSpPr>
          <p:nvPr/>
        </p:nvSpPr>
        <p:spPr bwMode="auto">
          <a:xfrm>
            <a:off x="1863725" y="2246235"/>
            <a:ext cx="863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UP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(A &gt; B)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Text Box 113"/>
          <p:cNvSpPr txBox="1">
            <a:spLocks noChangeArrowheads="1"/>
          </p:cNvSpPr>
          <p:nvPr/>
        </p:nvSpPr>
        <p:spPr bwMode="auto">
          <a:xfrm>
            <a:off x="1863725" y="4018829"/>
            <a:ext cx="10080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DOWN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(B &gt; A)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</a:t>
            </a: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31075" name="Picture 3" descr="EM_Flow_Diagram_03"/>
          <p:cNvPicPr>
            <a:picLocks noChangeAspect="1" noChangeArrowheads="1"/>
          </p:cNvPicPr>
          <p:nvPr/>
        </p:nvPicPr>
        <p:blipFill>
          <a:blip r:embed="rId3"/>
          <a:srcRect l="34343" b="65662"/>
          <a:stretch>
            <a:fillRect/>
          </a:stretch>
        </p:blipFill>
        <p:spPr bwMode="auto">
          <a:xfrm>
            <a:off x="323850" y="1210270"/>
            <a:ext cx="5781675" cy="5099050"/>
          </a:xfrm>
          <a:prstGeom prst="rect">
            <a:avLst/>
          </a:prstGeom>
          <a:noFill/>
        </p:spPr>
      </p:pic>
      <p:sp>
        <p:nvSpPr>
          <p:cNvPr id="131076" name="Oval 4"/>
          <p:cNvSpPr>
            <a:spLocks noChangeArrowheads="1"/>
          </p:cNvSpPr>
          <p:nvPr/>
        </p:nvSpPr>
        <p:spPr bwMode="auto">
          <a:xfrm>
            <a:off x="6443663" y="2420938"/>
            <a:ext cx="2447925" cy="2232025"/>
          </a:xfrm>
          <a:prstGeom prst="ellipse">
            <a:avLst/>
          </a:prstGeom>
          <a:solidFill>
            <a:srgbClr val="66FF66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6445250" y="3716338"/>
            <a:ext cx="1008063" cy="1008062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310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7016750" y="5377258"/>
          <a:ext cx="1371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quation" r:id="rId4" imgW="914400" imgH="431640" progId="Equation.3">
                  <p:embed/>
                </p:oleObj>
              </mc:Choice>
              <mc:Fallback>
                <p:oleObj name="Equation" r:id="rId4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5377258"/>
                        <a:ext cx="1371600" cy="647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515100" y="14779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prstClr val="black"/>
                </a:solidFill>
              </a:rPr>
              <a:t>Overlap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41621" y="2114584"/>
            <a:ext cx="256121" cy="187325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3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4638"/>
            <a:ext cx="8229600" cy="850900"/>
          </a:xfrm>
        </p:spPr>
        <p:txBody>
          <a:bodyPr>
            <a:noAutofit/>
          </a:bodyPr>
          <a:lstStyle/>
          <a:p>
            <a:r>
              <a:rPr lang="en-US" dirty="0" smtClean="0"/>
              <a:t>Enrichment Map: use case I</a:t>
            </a:r>
            <a:br>
              <a:rPr lang="en-US" dirty="0" smtClean="0"/>
            </a:br>
            <a:r>
              <a:rPr lang="en-US" i="1" dirty="0" smtClean="0"/>
              <a:t>Single enrichment</a:t>
            </a:r>
            <a:endParaRPr lang="en-US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08617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Estrogen treatment of breast cancer cells</a:t>
            </a:r>
          </a:p>
          <a:p>
            <a:pPr>
              <a:lnSpc>
                <a:spcPct val="90000"/>
              </a:lnSpc>
            </a:pPr>
            <a:r>
              <a:rPr lang="en-US" sz="2000" u="sng" dirty="0"/>
              <a:t>Design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2-time points</a:t>
            </a:r>
            <a:r>
              <a:rPr lang="en-US" sz="2000" dirty="0"/>
              <a:t>, </a:t>
            </a:r>
            <a:r>
              <a:rPr lang="en-US" sz="2000" b="1" dirty="0"/>
              <a:t>two-class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u="sng" dirty="0" smtClean="0"/>
              <a:t>Gene set Database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/>
              <a:t>	Gene Ontology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86044" name="Group 28"/>
          <p:cNvGraphicFramePr>
            <a:graphicFrameLocks noGrp="1"/>
          </p:cNvGraphicFramePr>
          <p:nvPr>
            <p:ph idx="4294967295"/>
          </p:nvPr>
        </p:nvGraphicFramePr>
        <p:xfrm>
          <a:off x="942903" y="2861305"/>
          <a:ext cx="3673475" cy="1005840"/>
        </p:xfrm>
        <a:graphic>
          <a:graphicData uri="http://schemas.openxmlformats.org/drawingml/2006/table">
            <a:tbl>
              <a:tblPr/>
              <a:tblGrid>
                <a:gridCol w="1884363"/>
                <a:gridCol w="923925"/>
                <a:gridCol w="865187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Estrogen-treated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Untreated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F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2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1423</Words>
  <Application>Microsoft Macintosh PowerPoint</Application>
  <PresentationFormat>On-screen Show (4:3)</PresentationFormat>
  <Paragraphs>209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Equation</vt:lpstr>
      <vt:lpstr>PowerPoint Presentation</vt:lpstr>
      <vt:lpstr>PowerPoint Presentation</vt:lpstr>
      <vt:lpstr>Enrichment Test: General Framework</vt:lpstr>
      <vt:lpstr>PowerPoint Presentation</vt:lpstr>
      <vt:lpstr>PowerPoint Presentation</vt:lpstr>
      <vt:lpstr>Enrichment Map</vt:lpstr>
      <vt:lpstr>Gene Set Enrichment Analysis (GSEA)</vt:lpstr>
      <vt:lpstr>Enrichment Map</vt:lpstr>
      <vt:lpstr>Enrichment Map: use case I Single enrichment</vt:lpstr>
      <vt:lpstr>PowerPoint Presentation</vt:lpstr>
      <vt:lpstr>PowerPoint Presentation</vt:lpstr>
      <vt:lpstr>Enrichment Map: use case II Comparison of two enrichments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Gene-set sources</vt:lpstr>
      <vt:lpstr>PowerPoint Presentation</vt:lpstr>
      <vt:lpstr>Future Work</vt:lpstr>
      <vt:lpstr>PowerPoint Presentation</vt:lpstr>
      <vt:lpstr>PowerPoint Presentation</vt:lpstr>
      <vt:lpstr>Enrichment Map Lab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Gary Bader</cp:lastModifiedBy>
  <cp:revision>639</cp:revision>
  <cp:lastPrinted>2011-05-02T21:31:59Z</cp:lastPrinted>
  <dcterms:created xsi:type="dcterms:W3CDTF">2010-04-21T18:53:51Z</dcterms:created>
  <dcterms:modified xsi:type="dcterms:W3CDTF">2012-05-14T00:50:31Z</dcterms:modified>
</cp:coreProperties>
</file>