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2"/>
    <p:restoredTop sz="91768"/>
  </p:normalViewPr>
  <p:slideViewPr>
    <p:cSldViewPr snapToGrid="0" snapToObjects="1">
      <p:cViewPr>
        <p:scale>
          <a:sx n="96" d="100"/>
          <a:sy n="96" d="100"/>
        </p:scale>
        <p:origin x="12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820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31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84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3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95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86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5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79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54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82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6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ytoscape.org/Cytoscape_3" TargetMode="External"/><Relationship Id="rId4" Type="http://schemas.openxmlformats.org/officeDocument/2006/relationships/hyperlink" Target="http://www.broadinstitute.org/cancer/software/gsea/wiki/index.php/Main_Page" TargetMode="External"/><Relationship Id="rId5" Type="http://schemas.openxmlformats.org/officeDocument/2006/relationships/hyperlink" Target="http://baderlab.org/Software/EnrichmentMap/UserManual" TargetMode="External"/><Relationship Id="rId6" Type="http://schemas.openxmlformats.org/officeDocument/2006/relationships/hyperlink" Target="http://baderlab.org/Software/AutoAnnotate/UserManua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96" y="853894"/>
            <a:ext cx="15716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192700" y="165433"/>
            <a:ext cx="5558400" cy="58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lnSpc>
                <a:spcPct val="165600"/>
              </a:lnSpc>
              <a:spcBef>
                <a:spcPts val="0"/>
              </a:spcBef>
              <a:buNone/>
            </a:pPr>
            <a:r>
              <a:rPr lang="en" sz="1200" b="1" dirty="0"/>
              <a:t>Agenda:</a:t>
            </a:r>
          </a:p>
          <a:p>
            <a:pPr marL="457200" lvl="0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>
                <a:solidFill>
                  <a:srgbClr val="666666"/>
                </a:solidFill>
              </a:rPr>
              <a:t>Introduction to </a:t>
            </a: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 (1 hour)</a:t>
            </a:r>
          </a:p>
          <a:p>
            <a:pPr lvl="0" indent="457200" rtl="0">
              <a:lnSpc>
                <a:spcPct val="1656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</a:rPr>
              <a:t>a) General concepts in network visualization and analysis (15 min)</a:t>
            </a:r>
          </a:p>
          <a:p>
            <a:pPr marL="914400" lvl="1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>
                <a:solidFill>
                  <a:srgbClr val="666666"/>
                </a:solidFill>
              </a:rPr>
              <a:t>What is </a:t>
            </a: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?</a:t>
            </a:r>
          </a:p>
          <a:p>
            <a:pPr marL="914400" lvl="1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>
                <a:solidFill>
                  <a:srgbClr val="666666"/>
                </a:solidFill>
              </a:rPr>
              <a:t>What is network visualization?</a:t>
            </a:r>
          </a:p>
          <a:p>
            <a:pPr marL="457200" lvl="0" indent="0" rtl="0">
              <a:lnSpc>
                <a:spcPct val="1656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666666"/>
                </a:solidFill>
              </a:rPr>
              <a:t>b) How to use </a:t>
            </a: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 </a:t>
            </a:r>
            <a:endParaRPr lang="en-US" sz="1200" b="1" dirty="0" smtClean="0">
              <a:solidFill>
                <a:srgbClr val="666666"/>
              </a:solidFill>
            </a:endParaRPr>
          </a:p>
          <a:p>
            <a:pPr marL="457200" lvl="0" indent="0" rtl="0">
              <a:lnSpc>
                <a:spcPct val="1656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666666"/>
                </a:solidFill>
              </a:rPr>
              <a:t> </a:t>
            </a:r>
            <a:r>
              <a:rPr lang="en-US" sz="1200" b="1" dirty="0" smtClean="0">
                <a:solidFill>
                  <a:srgbClr val="666666"/>
                </a:solidFill>
              </a:rPr>
              <a:t>  </a:t>
            </a:r>
            <a:r>
              <a:rPr lang="en" sz="1200" b="1" dirty="0" smtClean="0">
                <a:solidFill>
                  <a:srgbClr val="666666"/>
                </a:solidFill>
              </a:rPr>
              <a:t>Create </a:t>
            </a:r>
            <a:r>
              <a:rPr lang="en" sz="1200" b="1" dirty="0">
                <a:solidFill>
                  <a:srgbClr val="666666"/>
                </a:solidFill>
              </a:rPr>
              <a:t>a network</a:t>
            </a:r>
          </a:p>
          <a:p>
            <a:pPr marL="914400" lvl="1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 apps</a:t>
            </a:r>
          </a:p>
          <a:p>
            <a:pPr marL="914400" lvl="1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>
                <a:solidFill>
                  <a:srgbClr val="666666"/>
                </a:solidFill>
              </a:rPr>
              <a:t>Basic features of </a:t>
            </a: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 and tips to get started</a:t>
            </a:r>
          </a:p>
          <a:p>
            <a:pPr marL="914400" lvl="1" indent="-292100" rtl="0">
              <a:lnSpc>
                <a:spcPct val="165600"/>
              </a:lnSpc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200" b="1" dirty="0">
                <a:solidFill>
                  <a:srgbClr val="666666"/>
                </a:solidFill>
              </a:rPr>
              <a:t>hands on training (30 min) : how to use </a:t>
            </a:r>
            <a:r>
              <a:rPr lang="en" sz="1200" b="1" dirty="0" err="1">
                <a:solidFill>
                  <a:srgbClr val="666666"/>
                </a:solidFill>
              </a:rPr>
              <a:t>Cytoscape</a:t>
            </a:r>
            <a:r>
              <a:rPr lang="en" sz="1200" b="1" dirty="0">
                <a:solidFill>
                  <a:srgbClr val="666666"/>
                </a:solidFill>
              </a:rPr>
              <a:t> (import and navigate through a simple  network)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 dirty="0"/>
          </a:p>
          <a:p>
            <a:pPr marL="457200" lvl="0" indent="-298450" rtl="0">
              <a:lnSpc>
                <a:spcPct val="1656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200" b="1" dirty="0">
                <a:solidFill>
                  <a:srgbClr val="FF0000"/>
                </a:solidFill>
              </a:rPr>
              <a:t>2) One example: network visualization of pathway enrichment analysis (1 hour) .</a:t>
            </a:r>
          </a:p>
          <a:p>
            <a:pPr marL="914400" lvl="1" indent="-298450" rtl="0">
              <a:lnSpc>
                <a:spcPct val="1656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200" b="1" dirty="0">
                <a:solidFill>
                  <a:srgbClr val="FF0000"/>
                </a:solidFill>
              </a:rPr>
              <a:t>Introduction of gene set enrichment example</a:t>
            </a:r>
          </a:p>
          <a:p>
            <a:pPr marL="914400" lvl="1" indent="-298450" rtl="0">
              <a:lnSpc>
                <a:spcPct val="1656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200" b="1" dirty="0">
                <a:solidFill>
                  <a:srgbClr val="FF0000"/>
                </a:solidFill>
              </a:rPr>
              <a:t>45 min hands on training  (create a network using </a:t>
            </a:r>
            <a:r>
              <a:rPr lang="en" sz="1200" b="1" dirty="0" err="1">
                <a:solidFill>
                  <a:srgbClr val="FF0000"/>
                </a:solidFill>
              </a:rPr>
              <a:t>EnrichmentMap</a:t>
            </a:r>
            <a:r>
              <a:rPr lang="en" sz="1200" b="1" dirty="0">
                <a:solidFill>
                  <a:srgbClr val="FF0000"/>
                </a:solidFill>
              </a:rPr>
              <a:t> and explore the results)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83096" y="2492185"/>
            <a:ext cx="2370900" cy="84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Cytoscape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856450" y="2773666"/>
            <a:ext cx="7146600" cy="11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215675" y="4166647"/>
            <a:ext cx="5558400" cy="18005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2675700" y="4250899"/>
            <a:ext cx="460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Concluding remarks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Link to tutorials</a:t>
            </a:r>
            <a:r>
              <a:rPr lang="en" b="1" dirty="0" smtClean="0"/>
              <a:t>:</a:t>
            </a:r>
            <a:endParaRPr lang="en-US" b="1" dirty="0" smtClean="0"/>
          </a:p>
          <a:p>
            <a:pPr lvl="0"/>
            <a:r>
              <a:rPr lang="en-US" dirty="0" err="1" smtClean="0"/>
              <a:t>Cytoscape</a:t>
            </a:r>
            <a:r>
              <a:rPr lang="en-US" dirty="0"/>
              <a:t>: </a:t>
            </a:r>
            <a:endParaRPr lang="en-US" dirty="0" smtClean="0"/>
          </a:p>
          <a:p>
            <a:pPr lvl="0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://wiki.cytoscape.org/Cytoscape_3</a:t>
            </a:r>
            <a:endParaRPr lang="en-US" dirty="0" smtClean="0"/>
          </a:p>
          <a:p>
            <a:pPr lvl="0"/>
            <a:r>
              <a:rPr lang="en" dirty="0" smtClean="0"/>
              <a:t>GSEA 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www.broadinstitute.org/cancer/software/gsea/wiki/index.php/Main_Page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err="1" smtClean="0"/>
              <a:t>EnrichmentMap</a:t>
            </a:r>
            <a:r>
              <a:rPr lang="en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baderlab.org/Software/EnrichmentMap/UserManual</a:t>
            </a:r>
            <a:endParaRPr lang="en-US" dirty="0" smtClean="0"/>
          </a:p>
          <a:p>
            <a:pPr lvl="0"/>
            <a:r>
              <a:rPr lang="en-US" dirty="0" err="1" smtClean="0"/>
              <a:t>AutoAnnotate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baderlab.org/Software/AutoAnnotate/UserManual</a:t>
            </a:r>
            <a:endParaRPr lang="en-US" dirty="0" smtClean="0"/>
          </a:p>
          <a:p>
            <a:pPr lvl="0"/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404" y="2100065"/>
            <a:ext cx="23145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253" y="420349"/>
            <a:ext cx="3357149" cy="50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025412" y="420349"/>
            <a:ext cx="2460600" cy="738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Cytoscape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025412" y="1159149"/>
            <a:ext cx="2460600" cy="73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Enrichment Analysis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Category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972404" y="4986532"/>
            <a:ext cx="3357300" cy="8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Most downloaded apps are from the enrichment analysis category.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0" y="0"/>
            <a:ext cx="7398900" cy="15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What  is enrichment analysis?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Method to identify pathways that are over-represented in a list of genes. Cytoscape helps to visualize the enrichment results as a network.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23786"/>
          <a:stretch/>
        </p:blipFill>
        <p:spPr>
          <a:xfrm>
            <a:off x="637325" y="1339329"/>
            <a:ext cx="7063076" cy="49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79284" y="1151005"/>
            <a:ext cx="820132" cy="37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75479" y="325080"/>
            <a:ext cx="5049600" cy="90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/>
              <a:t>What  is  an enrichment analysis test?</a:t>
            </a:r>
          </a:p>
          <a:p>
            <a:pPr lvl="0">
              <a:spcBef>
                <a:spcPts val="0"/>
              </a:spcBef>
              <a:buNone/>
            </a:pPr>
            <a:endParaRPr sz="1600" dirty="0"/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Test the significance of the enrichment (p-value).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74900" y="1517651"/>
            <a:ext cx="1191000" cy="355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Gene </a:t>
            </a:r>
            <a:r>
              <a:rPr lang="en" b="1" dirty="0" smtClean="0"/>
              <a:t>list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926882" y="727242"/>
            <a:ext cx="2142900" cy="774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Pathway databases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e</a:t>
            </a:r>
            <a:r>
              <a:rPr lang="en" dirty="0" smtClean="0"/>
              <a:t>.g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GO</a:t>
            </a:r>
            <a:endParaRPr lang="en"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550" y="1616166"/>
            <a:ext cx="2230350" cy="13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583" y="5019973"/>
            <a:ext cx="1958283" cy="1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l="6190" t="12749" r="58128" b="16499"/>
          <a:stretch/>
        </p:blipFill>
        <p:spPr>
          <a:xfrm>
            <a:off x="678730" y="1852350"/>
            <a:ext cx="655520" cy="372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Shape 85"/>
          <p:cNvCxnSpPr>
            <a:endCxn id="82" idx="1"/>
          </p:cNvCxnSpPr>
          <p:nvPr/>
        </p:nvCxnSpPr>
        <p:spPr>
          <a:xfrm>
            <a:off x="1184850" y="2022291"/>
            <a:ext cx="4301700" cy="25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>
            <a:endCxn id="82" idx="1"/>
          </p:cNvCxnSpPr>
          <p:nvPr/>
        </p:nvCxnSpPr>
        <p:spPr>
          <a:xfrm rot="10800000" flipH="1">
            <a:off x="1179150" y="2279991"/>
            <a:ext cx="4307400" cy="25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1170400" y="3058246"/>
            <a:ext cx="4324750" cy="3068770"/>
          </a:xfrm>
          <a:prstGeom prst="straightConnector1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1190750" y="5516153"/>
            <a:ext cx="4304400" cy="610863"/>
          </a:xfrm>
          <a:prstGeom prst="straightConnector1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9" name="Shape 89"/>
          <p:cNvSpPr txBox="1"/>
          <p:nvPr/>
        </p:nvSpPr>
        <p:spPr>
          <a:xfrm>
            <a:off x="3055247" y="3077798"/>
            <a:ext cx="2561324" cy="127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Significant overlap?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6571" y="3445492"/>
            <a:ext cx="1150707" cy="86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>
            <a:endCxn id="82" idx="1"/>
          </p:cNvCxnSpPr>
          <p:nvPr/>
        </p:nvCxnSpPr>
        <p:spPr>
          <a:xfrm rot="10800000" flipH="1">
            <a:off x="1184850" y="2279991"/>
            <a:ext cx="4301700" cy="1165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extBox 5"/>
          <p:cNvSpPr txBox="1"/>
          <p:nvPr/>
        </p:nvSpPr>
        <p:spPr>
          <a:xfrm>
            <a:off x="7716900" y="1872995"/>
            <a:ext cx="113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pathway1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69117" y="5266672"/>
            <a:ext cx="113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pathway2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900" y="1298400"/>
            <a:ext cx="4178549" cy="38751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162025" y="5315979"/>
            <a:ext cx="2303725" cy="4502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One node = one pathway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645350" y="746200"/>
            <a:ext cx="16875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Output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0" y="267000"/>
            <a:ext cx="5049600" cy="5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What  is a typical output of an enrichment analysis test?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150" y="2012033"/>
            <a:ext cx="3397924" cy="2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37575" y="685300"/>
            <a:ext cx="6786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Input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763525" y="1486900"/>
            <a:ext cx="16875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overlap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97150" y="1486900"/>
            <a:ext cx="16875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gene-sets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791900" y="1369400"/>
            <a:ext cx="8925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P-value (FDR)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6162025" y="685300"/>
            <a:ext cx="20607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Network visualization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7" name="Shape 107"/>
          <p:cNvCxnSpPr>
            <a:stCxn id="101" idx="3"/>
          </p:cNvCxnSpPr>
          <p:nvPr/>
        </p:nvCxnSpPr>
        <p:spPr>
          <a:xfrm>
            <a:off x="4495074" y="3494433"/>
            <a:ext cx="7293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225" y="3544073"/>
            <a:ext cx="477675" cy="47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4675" y="1486900"/>
            <a:ext cx="16875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list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" name="Shape 84"/>
          <p:cNvPicPr preferRelativeResize="0"/>
          <p:nvPr/>
        </p:nvPicPr>
        <p:blipFill rotWithShape="1">
          <a:blip r:embed="rId6">
            <a:alphaModFix/>
          </a:blip>
          <a:srcRect l="6190" t="12749" r="58128" b="16499"/>
          <a:stretch/>
        </p:blipFill>
        <p:spPr>
          <a:xfrm>
            <a:off x="149115" y="2048892"/>
            <a:ext cx="528209" cy="3027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85300"/>
            <a:ext cx="9144000" cy="50809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4278050" y="830806"/>
            <a:ext cx="4193700" cy="44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Can visualize enrichment results from various pathway enrichment tools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Pathways are organized into a network (i.e. the "enrichment map"). In this way, overlapping and related pathways cluster together, making interpretation easier.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Enrichment Map also enables the comparison of two different enrichment results in the same map.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Post analysis feature enables the addition of gene sets to an existing network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75" y="2019699"/>
            <a:ext cx="3442925" cy="2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50500" y="477833"/>
            <a:ext cx="32118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Our Example: </a:t>
            </a:r>
            <a:r>
              <a:rPr lang="en" b="1" dirty="0" err="1"/>
              <a:t>EnrichmentMap</a:t>
            </a:r>
            <a:endParaRPr lang="en" b="1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r="35018" b="71375"/>
          <a:stretch/>
        </p:blipFill>
        <p:spPr>
          <a:xfrm>
            <a:off x="0" y="2117166"/>
            <a:ext cx="3411874" cy="28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4550" y="279767"/>
            <a:ext cx="3312900" cy="84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Workflow to generate </a:t>
            </a:r>
            <a:r>
              <a:rPr lang="en" b="1" dirty="0" err="1"/>
              <a:t>EnrichmentMap</a:t>
            </a:r>
            <a:r>
              <a:rPr lang="en" b="1" dirty="0"/>
              <a:t> presented during the exercise </a:t>
            </a:r>
          </a:p>
        </p:txBody>
      </p:sp>
      <p:sp>
        <p:nvSpPr>
          <p:cNvPr id="123" name="Shape 123"/>
          <p:cNvSpPr/>
          <p:nvPr/>
        </p:nvSpPr>
        <p:spPr>
          <a:xfrm>
            <a:off x="2227350" y="1028300"/>
            <a:ext cx="334200" cy="372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555850" y="1028200"/>
            <a:ext cx="334200" cy="372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5" name="Shape 125"/>
          <p:cNvCxnSpPr>
            <a:stCxn id="124" idx="0"/>
          </p:cNvCxnSpPr>
          <p:nvPr/>
        </p:nvCxnSpPr>
        <p:spPr>
          <a:xfrm>
            <a:off x="2722950" y="1028200"/>
            <a:ext cx="11202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3904573" y="706961"/>
            <a:ext cx="1033200" cy="8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Immuno</a:t>
            </a:r>
            <a:r>
              <a:rPr lang="en" dirty="0"/>
              <a:t>-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reactive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283017" y="699963"/>
            <a:ext cx="1033200" cy="8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Mesenchy</a:t>
            </a:r>
            <a:r>
              <a:rPr lang="en" dirty="0"/>
              <a:t>-mal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874850" y="938950"/>
            <a:ext cx="534300" cy="4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vs.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71350" y="2376316"/>
            <a:ext cx="2560500" cy="7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List of differentially expressed genes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740025" y="3807633"/>
            <a:ext cx="2870700" cy="7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Gene-Set Enrichment Analysis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(GSEA)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895656" y="4845683"/>
            <a:ext cx="1336500" cy="58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RNAseq data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462" y="5137408"/>
            <a:ext cx="1279825" cy="7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30606" y="5831916"/>
            <a:ext cx="3530100" cy="6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Integrated genomic analyses of ovarian carcinoma, PMID:21720365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212075" y="4935192"/>
            <a:ext cx="1926600" cy="12800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248275" y="4656733"/>
            <a:ext cx="2930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Exercise: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Create the map from </a:t>
            </a:r>
            <a:r>
              <a:rPr lang="en" dirty="0" err="1">
                <a:solidFill>
                  <a:srgbClr val="FF0000"/>
                </a:solidFill>
              </a:rPr>
              <a:t>precomputed</a:t>
            </a:r>
            <a:r>
              <a:rPr lang="en" dirty="0">
                <a:solidFill>
                  <a:srgbClr val="FF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Enrichment results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Navigate through the map and explore main features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2038633"/>
            <a:ext cx="1624800" cy="4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Ovarian cancer</a:t>
            </a:r>
          </a:p>
        </p:txBody>
      </p:sp>
      <p:cxnSp>
        <p:nvCxnSpPr>
          <p:cNvPr id="16" name="Straight Arrow Connector 15"/>
          <p:cNvCxnSpPr>
            <a:stCxn id="128" idx="2"/>
          </p:cNvCxnSpPr>
          <p:nvPr/>
        </p:nvCxnSpPr>
        <p:spPr>
          <a:xfrm>
            <a:off x="5142000" y="1418050"/>
            <a:ext cx="9599" cy="853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34308" y="2822733"/>
            <a:ext cx="9599" cy="853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25168" y="4373865"/>
            <a:ext cx="9599" cy="398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r="24405" b="54589"/>
          <a:stretch/>
        </p:blipFill>
        <p:spPr>
          <a:xfrm>
            <a:off x="6475950" y="1569894"/>
            <a:ext cx="2482828" cy="228809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" b="52270"/>
          <a:stretch/>
        </p:blipFill>
        <p:spPr>
          <a:xfrm>
            <a:off x="326226" y="401451"/>
            <a:ext cx="5080661" cy="2807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3799835"/>
            <a:ext cx="7195930" cy="276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1235531"/>
            <a:ext cx="2349822" cy="16098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52870" y="2451652"/>
            <a:ext cx="331304" cy="393757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5"/>
          </p:cNvCxnSpPr>
          <p:nvPr/>
        </p:nvCxnSpPr>
        <p:spPr>
          <a:xfrm flipV="1">
            <a:off x="2535656" y="2544417"/>
            <a:ext cx="3308553" cy="243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45426" y="955139"/>
            <a:ext cx="2765214" cy="2170661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45426" y="2213113"/>
            <a:ext cx="1855304" cy="1586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3513" y="2741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EnrichmentMap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Instruction to start the </a:t>
            </a:r>
            <a:r>
              <a:rPr lang="en-US" dirty="0" err="1" smtClean="0"/>
              <a:t>EnrichmentMap</a:t>
            </a:r>
            <a:r>
              <a:rPr lang="en-US" dirty="0" smtClean="0"/>
              <a:t> practical lab</a:t>
            </a:r>
            <a:br>
              <a:rPr lang="en-US" dirty="0" smtClean="0"/>
            </a:b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"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16835" y="1630018"/>
            <a:ext cx="74874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Go to the course wiki and follow lab practical 2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LINK </a:t>
            </a:r>
            <a:r>
              <a:rPr lang="en-US" sz="1600" dirty="0">
                <a:solidFill>
                  <a:srgbClr val="FF0000"/>
                </a:solidFill>
              </a:rPr>
              <a:t>TO COURSE </a:t>
            </a:r>
            <a:r>
              <a:rPr lang="en-US" sz="1600" dirty="0" smtClean="0">
                <a:solidFill>
                  <a:srgbClr val="FF0000"/>
                </a:solidFill>
              </a:rPr>
              <a:t>WIKI</a:t>
            </a:r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Download corresponding files on your computer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Follow the steps at your own pace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Ask questions to teaching assistants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Points covered during the </a:t>
            </a:r>
            <a:r>
              <a:rPr lang="en-US" sz="1600" b="1" dirty="0" smtClean="0"/>
              <a:t>exercise:</a:t>
            </a:r>
          </a:p>
          <a:p>
            <a:r>
              <a:rPr lang="en-US" sz="1600" dirty="0" smtClean="0"/>
              <a:t>        Create </a:t>
            </a:r>
            <a:r>
              <a:rPr lang="en-US" sz="1600" dirty="0"/>
              <a:t>an </a:t>
            </a:r>
            <a:r>
              <a:rPr lang="en-US" sz="1600" dirty="0" err="1"/>
              <a:t>EnrichmentMap</a:t>
            </a:r>
            <a:r>
              <a:rPr lang="en-US" sz="1600" dirty="0"/>
              <a:t> and </a:t>
            </a:r>
            <a:r>
              <a:rPr lang="en-US" sz="1600" dirty="0" smtClean="0"/>
              <a:t>navigate </a:t>
            </a:r>
            <a:r>
              <a:rPr lang="en-US" sz="1600" dirty="0"/>
              <a:t>through the network</a:t>
            </a:r>
          </a:p>
          <a:p>
            <a:r>
              <a:rPr lang="en-US" sz="1600" dirty="0" smtClean="0"/>
              <a:t>        Select </a:t>
            </a:r>
            <a:r>
              <a:rPr lang="en-US" sz="1600" dirty="0"/>
              <a:t>nodes automatically using the filter feature</a:t>
            </a:r>
          </a:p>
          <a:p>
            <a:r>
              <a:rPr lang="en-US" sz="1600" dirty="0" smtClean="0"/>
              <a:t>        Post </a:t>
            </a:r>
            <a:r>
              <a:rPr lang="en-US" sz="1600" dirty="0"/>
              <a:t>analysis: add additional gene-sets to the network</a:t>
            </a:r>
          </a:p>
          <a:p>
            <a:r>
              <a:rPr lang="en-US" sz="1600" dirty="0" smtClean="0"/>
              <a:t>         </a:t>
            </a:r>
            <a:r>
              <a:rPr lang="en-US" sz="1600" dirty="0" err="1" smtClean="0"/>
              <a:t>Autoannotate</a:t>
            </a:r>
            <a:r>
              <a:rPr lang="en-US" sz="1600" dirty="0"/>
              <a:t>:  add automatically cluster labels</a:t>
            </a:r>
            <a:endParaRPr lang="en-US" sz="1600" dirty="0" smtClean="0"/>
          </a:p>
          <a:p>
            <a:pPr lvl="8"/>
            <a:r>
              <a:rPr lang="en-US" sz="1600" dirty="0"/>
              <a:t> 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444</Words>
  <Application>Microsoft Macintosh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 to start the EnrichmentMap practical lab    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12</cp:revision>
  <dcterms:modified xsi:type="dcterms:W3CDTF">2016-05-13T19:23:42Z</dcterms:modified>
</cp:coreProperties>
</file>