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g" ContentType="image/jpeg"/>
  <Default Extension="emf" ContentType="image/x-em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102"/>
    <p:restoredTop sz="91768"/>
  </p:normalViewPr>
  <p:slideViewPr>
    <p:cSldViewPr snapToGrid="0" snapToObjects="1">
      <p:cViewPr>
        <p:scale>
          <a:sx n="96" d="100"/>
          <a:sy n="96" d="100"/>
        </p:scale>
        <p:origin x="1296" y="9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638208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143117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398434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90329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59512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88668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8510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87991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35493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08257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5068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992766"/>
            <a:ext cx="8520600" cy="27369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4202966"/>
            <a:ext cx="8520600" cy="17343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66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5640766"/>
            <a:ext cx="5998800" cy="8067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t>‹#›</a:t>
            </a:fld>
            <a:endParaRPr lang="en" sz="10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iki.cytoscape.org/Cytoscape_3" TargetMode="External"/><Relationship Id="rId4" Type="http://schemas.openxmlformats.org/officeDocument/2006/relationships/hyperlink" Target="http://www.broadinstitute.org/cancer/software/gsea/wiki/index.php/Main_Page" TargetMode="External"/><Relationship Id="rId5" Type="http://schemas.openxmlformats.org/officeDocument/2006/relationships/hyperlink" Target="http://baderlab.org/Software/EnrichmentMap/UserManual" TargetMode="External"/><Relationship Id="rId6" Type="http://schemas.openxmlformats.org/officeDocument/2006/relationships/hyperlink" Target="http://baderlab.org/Software/AutoAnnotate/UserManual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4" Type="http://schemas.openxmlformats.org/officeDocument/2006/relationships/image" Target="../media/image14.png"/><Relationship Id="rId5" Type="http://schemas.openxmlformats.org/officeDocument/2006/relationships/image" Target="../media/image15.emf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Shape 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3096" y="853894"/>
            <a:ext cx="1571625" cy="16383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Shape 55"/>
          <p:cNvSpPr txBox="1"/>
          <p:nvPr/>
        </p:nvSpPr>
        <p:spPr>
          <a:xfrm>
            <a:off x="3192700" y="165433"/>
            <a:ext cx="5558400" cy="5892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b="1" dirty="0"/>
          </a:p>
          <a:p>
            <a:pPr lvl="0" rtl="0">
              <a:lnSpc>
                <a:spcPct val="165600"/>
              </a:lnSpc>
              <a:spcBef>
                <a:spcPts val="0"/>
              </a:spcBef>
              <a:buNone/>
            </a:pPr>
            <a:r>
              <a:rPr lang="en" sz="1200" b="1" dirty="0"/>
              <a:t>Agenda:</a:t>
            </a:r>
          </a:p>
          <a:p>
            <a:pPr marL="457200" lvl="0" indent="-292100" rtl="0">
              <a:lnSpc>
                <a:spcPct val="165600"/>
              </a:lnSpc>
              <a:spcBef>
                <a:spcPts val="0"/>
              </a:spcBef>
              <a:buClr>
                <a:srgbClr val="666666"/>
              </a:buClr>
              <a:buSzPct val="100000"/>
            </a:pPr>
            <a:r>
              <a:rPr lang="en" sz="1200" b="1" dirty="0">
                <a:solidFill>
                  <a:srgbClr val="666666"/>
                </a:solidFill>
              </a:rPr>
              <a:t>Introduction to </a:t>
            </a:r>
            <a:r>
              <a:rPr lang="en" sz="1200" b="1" dirty="0" err="1">
                <a:solidFill>
                  <a:srgbClr val="666666"/>
                </a:solidFill>
              </a:rPr>
              <a:t>Cytoscape</a:t>
            </a:r>
            <a:r>
              <a:rPr lang="en" sz="1200" b="1" dirty="0">
                <a:solidFill>
                  <a:srgbClr val="666666"/>
                </a:solidFill>
              </a:rPr>
              <a:t> (1 hour)</a:t>
            </a:r>
          </a:p>
          <a:p>
            <a:pPr lvl="0" indent="457200" rtl="0">
              <a:lnSpc>
                <a:spcPct val="165600"/>
              </a:lnSpc>
              <a:spcBef>
                <a:spcPts val="0"/>
              </a:spcBef>
              <a:buNone/>
            </a:pPr>
            <a:r>
              <a:rPr lang="en" sz="1200" b="1" dirty="0">
                <a:solidFill>
                  <a:srgbClr val="666666"/>
                </a:solidFill>
              </a:rPr>
              <a:t>a) General concepts in network visualization and analysis (15 min)</a:t>
            </a:r>
          </a:p>
          <a:p>
            <a:pPr marL="914400" lvl="1" indent="-292100" rtl="0">
              <a:lnSpc>
                <a:spcPct val="165600"/>
              </a:lnSpc>
              <a:spcBef>
                <a:spcPts val="0"/>
              </a:spcBef>
              <a:buClr>
                <a:srgbClr val="666666"/>
              </a:buClr>
              <a:buSzPct val="100000"/>
            </a:pPr>
            <a:r>
              <a:rPr lang="en" sz="1200" b="1" dirty="0">
                <a:solidFill>
                  <a:srgbClr val="666666"/>
                </a:solidFill>
              </a:rPr>
              <a:t>What is </a:t>
            </a:r>
            <a:r>
              <a:rPr lang="en" sz="1200" b="1" dirty="0" err="1">
                <a:solidFill>
                  <a:srgbClr val="666666"/>
                </a:solidFill>
              </a:rPr>
              <a:t>Cytoscape</a:t>
            </a:r>
            <a:r>
              <a:rPr lang="en" sz="1200" b="1" dirty="0">
                <a:solidFill>
                  <a:srgbClr val="666666"/>
                </a:solidFill>
              </a:rPr>
              <a:t>?</a:t>
            </a:r>
          </a:p>
          <a:p>
            <a:pPr marL="914400" lvl="1" indent="-292100" rtl="0">
              <a:lnSpc>
                <a:spcPct val="165600"/>
              </a:lnSpc>
              <a:spcBef>
                <a:spcPts val="0"/>
              </a:spcBef>
              <a:buClr>
                <a:srgbClr val="666666"/>
              </a:buClr>
              <a:buSzPct val="100000"/>
            </a:pPr>
            <a:r>
              <a:rPr lang="en" sz="1200" b="1" dirty="0">
                <a:solidFill>
                  <a:srgbClr val="666666"/>
                </a:solidFill>
              </a:rPr>
              <a:t>What is network visualization?</a:t>
            </a:r>
          </a:p>
          <a:p>
            <a:pPr marL="457200" lvl="0" indent="0" rtl="0">
              <a:lnSpc>
                <a:spcPct val="165600"/>
              </a:lnSpc>
              <a:spcBef>
                <a:spcPts val="0"/>
              </a:spcBef>
              <a:buNone/>
            </a:pPr>
            <a:r>
              <a:rPr lang="en" sz="1200" b="1" dirty="0">
                <a:solidFill>
                  <a:srgbClr val="666666"/>
                </a:solidFill>
              </a:rPr>
              <a:t>b) How to use </a:t>
            </a:r>
            <a:r>
              <a:rPr lang="en" sz="1200" b="1" dirty="0" err="1">
                <a:solidFill>
                  <a:srgbClr val="666666"/>
                </a:solidFill>
              </a:rPr>
              <a:t>Cytoscape</a:t>
            </a:r>
            <a:r>
              <a:rPr lang="en" sz="1200" b="1" dirty="0">
                <a:solidFill>
                  <a:srgbClr val="666666"/>
                </a:solidFill>
              </a:rPr>
              <a:t> </a:t>
            </a:r>
            <a:endParaRPr lang="en-US" sz="1200" b="1" dirty="0" smtClean="0">
              <a:solidFill>
                <a:srgbClr val="666666"/>
              </a:solidFill>
            </a:endParaRPr>
          </a:p>
          <a:p>
            <a:pPr marL="457200" lvl="0" indent="0" rtl="0">
              <a:lnSpc>
                <a:spcPct val="165600"/>
              </a:lnSpc>
              <a:spcBef>
                <a:spcPts val="0"/>
              </a:spcBef>
              <a:buNone/>
            </a:pPr>
            <a:r>
              <a:rPr lang="en-US" sz="1200" b="1" dirty="0">
                <a:solidFill>
                  <a:srgbClr val="666666"/>
                </a:solidFill>
              </a:rPr>
              <a:t> </a:t>
            </a:r>
            <a:r>
              <a:rPr lang="en-US" sz="1200" b="1" dirty="0" smtClean="0">
                <a:solidFill>
                  <a:srgbClr val="666666"/>
                </a:solidFill>
              </a:rPr>
              <a:t>  </a:t>
            </a:r>
            <a:r>
              <a:rPr lang="en" sz="1200" b="1" dirty="0" smtClean="0">
                <a:solidFill>
                  <a:srgbClr val="666666"/>
                </a:solidFill>
              </a:rPr>
              <a:t>Create </a:t>
            </a:r>
            <a:r>
              <a:rPr lang="en" sz="1200" b="1" dirty="0">
                <a:solidFill>
                  <a:srgbClr val="666666"/>
                </a:solidFill>
              </a:rPr>
              <a:t>a network</a:t>
            </a:r>
          </a:p>
          <a:p>
            <a:pPr marL="914400" lvl="1" indent="-292100" rtl="0">
              <a:lnSpc>
                <a:spcPct val="165600"/>
              </a:lnSpc>
              <a:spcBef>
                <a:spcPts val="0"/>
              </a:spcBef>
              <a:buClr>
                <a:srgbClr val="666666"/>
              </a:buClr>
              <a:buSzPct val="100000"/>
            </a:pPr>
            <a:r>
              <a:rPr lang="en" sz="1200" b="1" dirty="0" err="1">
                <a:solidFill>
                  <a:srgbClr val="666666"/>
                </a:solidFill>
              </a:rPr>
              <a:t>Cytoscape</a:t>
            </a:r>
            <a:r>
              <a:rPr lang="en" sz="1200" b="1" dirty="0">
                <a:solidFill>
                  <a:srgbClr val="666666"/>
                </a:solidFill>
              </a:rPr>
              <a:t> apps</a:t>
            </a:r>
          </a:p>
          <a:p>
            <a:pPr marL="914400" lvl="1" indent="-292100" rtl="0">
              <a:lnSpc>
                <a:spcPct val="165600"/>
              </a:lnSpc>
              <a:spcBef>
                <a:spcPts val="0"/>
              </a:spcBef>
              <a:buClr>
                <a:srgbClr val="666666"/>
              </a:buClr>
              <a:buSzPct val="100000"/>
            </a:pPr>
            <a:r>
              <a:rPr lang="en" sz="1200" b="1" dirty="0">
                <a:solidFill>
                  <a:srgbClr val="666666"/>
                </a:solidFill>
              </a:rPr>
              <a:t>Basic features of </a:t>
            </a:r>
            <a:r>
              <a:rPr lang="en" sz="1200" b="1" dirty="0" err="1">
                <a:solidFill>
                  <a:srgbClr val="666666"/>
                </a:solidFill>
              </a:rPr>
              <a:t>Cytoscape</a:t>
            </a:r>
            <a:r>
              <a:rPr lang="en" sz="1200" b="1" dirty="0">
                <a:solidFill>
                  <a:srgbClr val="666666"/>
                </a:solidFill>
              </a:rPr>
              <a:t> and tips to get started</a:t>
            </a:r>
          </a:p>
          <a:p>
            <a:pPr marL="914400" lvl="1" indent="-292100" rtl="0">
              <a:lnSpc>
                <a:spcPct val="165600"/>
              </a:lnSpc>
              <a:spcBef>
                <a:spcPts val="0"/>
              </a:spcBef>
              <a:buClr>
                <a:srgbClr val="666666"/>
              </a:buClr>
              <a:buSzPct val="100000"/>
            </a:pPr>
            <a:r>
              <a:rPr lang="en" sz="1200" b="1" dirty="0">
                <a:solidFill>
                  <a:srgbClr val="666666"/>
                </a:solidFill>
              </a:rPr>
              <a:t>hands on training (30 min) : how to use </a:t>
            </a:r>
            <a:r>
              <a:rPr lang="en" sz="1200" b="1" dirty="0" err="1">
                <a:solidFill>
                  <a:srgbClr val="666666"/>
                </a:solidFill>
              </a:rPr>
              <a:t>Cytoscape</a:t>
            </a:r>
            <a:r>
              <a:rPr lang="en" sz="1200" b="1" dirty="0">
                <a:solidFill>
                  <a:srgbClr val="666666"/>
                </a:solidFill>
              </a:rPr>
              <a:t> (import and navigate through a simple  network)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sz="1200" b="1" dirty="0"/>
          </a:p>
          <a:p>
            <a:pPr marL="457200" lvl="0" indent="-298450" rtl="0">
              <a:lnSpc>
                <a:spcPct val="165600"/>
              </a:lnSpc>
              <a:spcBef>
                <a:spcPts val="0"/>
              </a:spcBef>
              <a:buClr>
                <a:srgbClr val="FF0000"/>
              </a:buClr>
              <a:buSzPct val="100000"/>
            </a:pPr>
            <a:r>
              <a:rPr lang="en" sz="1200" b="1" dirty="0">
                <a:solidFill>
                  <a:srgbClr val="FF0000"/>
                </a:solidFill>
              </a:rPr>
              <a:t>2) One example: network visualization of pathway enrichment analysis (1 hour) .</a:t>
            </a:r>
          </a:p>
          <a:p>
            <a:pPr marL="914400" lvl="1" indent="-298450" rtl="0">
              <a:lnSpc>
                <a:spcPct val="165600"/>
              </a:lnSpc>
              <a:spcBef>
                <a:spcPts val="0"/>
              </a:spcBef>
              <a:buClr>
                <a:srgbClr val="FF0000"/>
              </a:buClr>
              <a:buSzPct val="100000"/>
            </a:pPr>
            <a:r>
              <a:rPr lang="en" sz="1200" b="1" dirty="0">
                <a:solidFill>
                  <a:srgbClr val="FF0000"/>
                </a:solidFill>
              </a:rPr>
              <a:t>Introduction of gene set enrichment example</a:t>
            </a:r>
          </a:p>
          <a:p>
            <a:pPr marL="914400" lvl="1" indent="-298450" rtl="0">
              <a:lnSpc>
                <a:spcPct val="165600"/>
              </a:lnSpc>
              <a:spcBef>
                <a:spcPts val="0"/>
              </a:spcBef>
              <a:buClr>
                <a:srgbClr val="FF0000"/>
              </a:buClr>
              <a:buSzPct val="100000"/>
            </a:pPr>
            <a:r>
              <a:rPr lang="en" sz="1200" b="1" dirty="0">
                <a:solidFill>
                  <a:srgbClr val="FF0000"/>
                </a:solidFill>
              </a:rPr>
              <a:t>45 min hands on training  (create a network using </a:t>
            </a:r>
            <a:r>
              <a:rPr lang="en" sz="1200" b="1" dirty="0" err="1">
                <a:solidFill>
                  <a:srgbClr val="FF0000"/>
                </a:solidFill>
              </a:rPr>
              <a:t>EnrichmentMap</a:t>
            </a:r>
            <a:r>
              <a:rPr lang="en" sz="1200" b="1" dirty="0">
                <a:solidFill>
                  <a:srgbClr val="FF0000"/>
                </a:solidFill>
              </a:rPr>
              <a:t> and explore the results)</a:t>
            </a:r>
          </a:p>
        </p:txBody>
      </p:sp>
      <p:sp>
        <p:nvSpPr>
          <p:cNvPr id="56" name="Shape 56"/>
          <p:cNvSpPr txBox="1"/>
          <p:nvPr/>
        </p:nvSpPr>
        <p:spPr>
          <a:xfrm>
            <a:off x="583096" y="2492185"/>
            <a:ext cx="2370900" cy="8436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lnSpc>
                <a:spcPct val="120000"/>
              </a:lnSpc>
              <a:spcBef>
                <a:spcPts val="0"/>
              </a:spcBef>
              <a:buNone/>
            </a:pPr>
            <a:r>
              <a:rPr lang="en" sz="3600">
                <a:solidFill>
                  <a:srgbClr val="F3F3F3"/>
                </a:solidFill>
              </a:rPr>
              <a:t>Cytoscape</a:t>
            </a:r>
          </a:p>
        </p:txBody>
      </p:sp>
      <p:sp>
        <p:nvSpPr>
          <p:cNvPr id="57" name="Shape 57"/>
          <p:cNvSpPr txBox="1"/>
          <p:nvPr/>
        </p:nvSpPr>
        <p:spPr>
          <a:xfrm>
            <a:off x="856450" y="2773666"/>
            <a:ext cx="7146600" cy="1111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8" name="Shape 58"/>
          <p:cNvSpPr/>
          <p:nvPr/>
        </p:nvSpPr>
        <p:spPr>
          <a:xfrm>
            <a:off x="3215675" y="4166647"/>
            <a:ext cx="5558400" cy="180052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59" name="Shape 59"/>
          <p:cNvCxnSpPr/>
          <p:nvPr/>
        </p:nvCxnSpPr>
        <p:spPr>
          <a:xfrm>
            <a:off x="2675700" y="4250899"/>
            <a:ext cx="460500" cy="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lg" len="lg"/>
            <a:tailEnd type="triangle" w="lg" len="lg"/>
          </a:ln>
        </p:spPr>
      </p:cxn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Concluding remarks</a:t>
            </a:r>
          </a:p>
        </p:txBody>
      </p:sp>
      <p:sp>
        <p:nvSpPr>
          <p:cNvPr id="156" name="Shape 156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b="1" dirty="0"/>
              <a:t>Link to tutorials</a:t>
            </a:r>
            <a:r>
              <a:rPr lang="en" b="1" dirty="0" smtClean="0"/>
              <a:t>:</a:t>
            </a:r>
            <a:endParaRPr lang="en-US" b="1" dirty="0" smtClean="0"/>
          </a:p>
          <a:p>
            <a:pPr lvl="0"/>
            <a:r>
              <a:rPr lang="en-US" dirty="0" err="1" smtClean="0"/>
              <a:t>Cytoscape</a:t>
            </a:r>
            <a:r>
              <a:rPr lang="en-US" dirty="0"/>
              <a:t>: </a:t>
            </a:r>
            <a:endParaRPr lang="en-US" dirty="0" smtClean="0"/>
          </a:p>
          <a:p>
            <a:pPr lvl="0"/>
            <a:r>
              <a:rPr lang="en-US" dirty="0" smtClean="0">
                <a:hlinkClick r:id="rId3"/>
              </a:rPr>
              <a:t>http</a:t>
            </a:r>
            <a:r>
              <a:rPr lang="en-US" dirty="0">
                <a:hlinkClick r:id="rId3"/>
              </a:rPr>
              <a:t>://wiki.cytoscape.org/Cytoscape_3</a:t>
            </a:r>
            <a:endParaRPr lang="en-US" dirty="0" smtClean="0"/>
          </a:p>
          <a:p>
            <a:pPr lvl="0"/>
            <a:r>
              <a:rPr lang="en" dirty="0" smtClean="0"/>
              <a:t>GSEA :</a:t>
            </a:r>
            <a:r>
              <a:rPr lang="en-US" dirty="0"/>
              <a:t> </a:t>
            </a:r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www.broadinstitute.org/cancer/software/gsea/wiki/index.php/Main_Page</a:t>
            </a:r>
            <a:endParaRPr lang="en-US" dirty="0" smtClean="0"/>
          </a:p>
          <a:p>
            <a:pPr lvl="0">
              <a:spcBef>
                <a:spcPts val="0"/>
              </a:spcBef>
              <a:buNone/>
            </a:pPr>
            <a:r>
              <a:rPr lang="en" dirty="0" err="1" smtClean="0"/>
              <a:t>EnrichmentMap</a:t>
            </a:r>
            <a:r>
              <a:rPr lang="en" dirty="0" smtClean="0"/>
              <a:t>:</a:t>
            </a:r>
            <a:r>
              <a:rPr lang="en-US" dirty="0" smtClean="0"/>
              <a:t> </a:t>
            </a:r>
            <a:r>
              <a:rPr lang="en-US" dirty="0" smtClean="0">
                <a:hlinkClick r:id="rId5"/>
              </a:rPr>
              <a:t>http</a:t>
            </a:r>
            <a:r>
              <a:rPr lang="en-US" dirty="0">
                <a:hlinkClick r:id="rId5"/>
              </a:rPr>
              <a:t>://</a:t>
            </a:r>
            <a:r>
              <a:rPr lang="en-US" dirty="0" smtClean="0">
                <a:hlinkClick r:id="rId5"/>
              </a:rPr>
              <a:t>baderlab.org/Software/EnrichmentMap/UserManual</a:t>
            </a:r>
            <a:endParaRPr lang="en-US" dirty="0" smtClean="0"/>
          </a:p>
          <a:p>
            <a:pPr lvl="0"/>
            <a:r>
              <a:rPr lang="en-US" dirty="0" err="1" smtClean="0"/>
              <a:t>AutoAnnotate</a:t>
            </a:r>
            <a:r>
              <a:rPr lang="en-US" dirty="0"/>
              <a:t>: </a:t>
            </a:r>
            <a:r>
              <a:rPr lang="en-US" dirty="0">
                <a:hlinkClick r:id="rId6"/>
              </a:rPr>
              <a:t>http://</a:t>
            </a:r>
            <a:r>
              <a:rPr lang="en-US" dirty="0" smtClean="0">
                <a:hlinkClick r:id="rId6"/>
              </a:rPr>
              <a:t>baderlab.org/Software/AutoAnnotate/UserManual</a:t>
            </a:r>
            <a:endParaRPr lang="en-US" dirty="0" smtClean="0"/>
          </a:p>
          <a:p>
            <a:pPr lvl="0"/>
            <a:endParaRPr dirty="0"/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Shape 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5404" y="2100065"/>
            <a:ext cx="2314575" cy="250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Shape 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85253" y="420349"/>
            <a:ext cx="3357149" cy="50457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Shape 66"/>
          <p:cNvSpPr txBox="1"/>
          <p:nvPr/>
        </p:nvSpPr>
        <p:spPr>
          <a:xfrm>
            <a:off x="1025412" y="420349"/>
            <a:ext cx="2460600" cy="7389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lnSpc>
                <a:spcPct val="120000"/>
              </a:lnSpc>
              <a:spcBef>
                <a:spcPts val="0"/>
              </a:spcBef>
              <a:buNone/>
            </a:pPr>
            <a:r>
              <a:rPr lang="en" sz="3600">
                <a:solidFill>
                  <a:srgbClr val="F3F3F3"/>
                </a:solidFill>
              </a:rPr>
              <a:t>Cytoscape</a:t>
            </a:r>
          </a:p>
        </p:txBody>
      </p:sp>
      <p:sp>
        <p:nvSpPr>
          <p:cNvPr id="67" name="Shape 67"/>
          <p:cNvSpPr txBox="1"/>
          <p:nvPr/>
        </p:nvSpPr>
        <p:spPr>
          <a:xfrm>
            <a:off x="1025412" y="1159149"/>
            <a:ext cx="2460600" cy="7389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b="1"/>
              <a:t>Enrichment Analysis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en" b="1"/>
              <a:t>Category</a:t>
            </a:r>
          </a:p>
          <a:p>
            <a:pPr lvl="0" algn="ctr">
              <a:spcBef>
                <a:spcPts val="0"/>
              </a:spcBef>
              <a:buNone/>
            </a:pPr>
            <a:r>
              <a:rPr lang="en"/>
              <a:t> </a:t>
            </a:r>
          </a:p>
        </p:txBody>
      </p:sp>
      <p:sp>
        <p:nvSpPr>
          <p:cNvPr id="68" name="Shape 68"/>
          <p:cNvSpPr txBox="1"/>
          <p:nvPr/>
        </p:nvSpPr>
        <p:spPr>
          <a:xfrm>
            <a:off x="972404" y="4986532"/>
            <a:ext cx="3357300" cy="876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b="1"/>
              <a:t>Most downloaded apps are from the enrichment analysis category.</a:t>
            </a: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/>
          <p:nvPr/>
        </p:nvSpPr>
        <p:spPr>
          <a:xfrm>
            <a:off x="0" y="0"/>
            <a:ext cx="7398900" cy="157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b="1">
                <a:solidFill>
                  <a:schemeClr val="dk1"/>
                </a:solidFill>
              </a:rPr>
              <a:t>What  is enrichment analysis?</a:t>
            </a:r>
          </a:p>
          <a:p>
            <a:pPr lvl="0" rtl="0">
              <a:spcBef>
                <a:spcPts val="0"/>
              </a:spcBef>
              <a:buNone/>
            </a:pPr>
            <a:endParaRPr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buNone/>
            </a:pPr>
            <a:r>
              <a:rPr lang="en">
                <a:solidFill>
                  <a:schemeClr val="dk1"/>
                </a:solidFill>
              </a:rPr>
              <a:t>Method to identify pathways that are over-represented in a list of genes. Cytoscape helps to visualize the enrichment results as a network.</a:t>
            </a:r>
          </a:p>
        </p:txBody>
      </p:sp>
      <p:pic>
        <p:nvPicPr>
          <p:cNvPr id="74" name="Shape 74"/>
          <p:cNvPicPr preferRelativeResize="0"/>
          <p:nvPr/>
        </p:nvPicPr>
        <p:blipFill rotWithShape="1">
          <a:blip r:embed="rId3">
            <a:alphaModFix/>
          </a:blip>
          <a:srcRect t="23786"/>
          <a:stretch/>
        </p:blipFill>
        <p:spPr>
          <a:xfrm>
            <a:off x="637325" y="1339329"/>
            <a:ext cx="7063076" cy="497479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5279284" y="1151005"/>
            <a:ext cx="820132" cy="3766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/>
          <p:nvPr/>
        </p:nvSpPr>
        <p:spPr>
          <a:xfrm>
            <a:off x="75479" y="325080"/>
            <a:ext cx="5049600" cy="9031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600" b="1" dirty="0"/>
              <a:t>What  is  an enrichment analysis test?</a:t>
            </a:r>
          </a:p>
          <a:p>
            <a:pPr lvl="0">
              <a:spcBef>
                <a:spcPts val="0"/>
              </a:spcBef>
              <a:buNone/>
            </a:pPr>
            <a:endParaRPr sz="1600" dirty="0"/>
          </a:p>
          <a:p>
            <a:pPr lvl="0">
              <a:spcBef>
                <a:spcPts val="0"/>
              </a:spcBef>
              <a:buNone/>
            </a:pPr>
            <a:r>
              <a:rPr lang="en" sz="1600" dirty="0"/>
              <a:t>Test the significance of the enrichment (p-value).</a:t>
            </a:r>
          </a:p>
        </p:txBody>
      </p:sp>
      <p:sp>
        <p:nvSpPr>
          <p:cNvPr id="80" name="Shape 80"/>
          <p:cNvSpPr txBox="1"/>
          <p:nvPr/>
        </p:nvSpPr>
        <p:spPr>
          <a:xfrm>
            <a:off x="574900" y="1517651"/>
            <a:ext cx="1191000" cy="35534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b="1" dirty="0"/>
              <a:t>Gene </a:t>
            </a:r>
            <a:r>
              <a:rPr lang="en" b="1" dirty="0" smtClean="0"/>
              <a:t>list</a:t>
            </a:r>
            <a:endParaRPr lang="en" b="1" dirty="0"/>
          </a:p>
          <a:p>
            <a:pPr lvl="0">
              <a:spcBef>
                <a:spcPts val="0"/>
              </a:spcBef>
              <a:buNone/>
            </a:pPr>
            <a:r>
              <a:rPr lang="en" dirty="0"/>
              <a:t> </a:t>
            </a:r>
          </a:p>
        </p:txBody>
      </p:sp>
      <p:sp>
        <p:nvSpPr>
          <p:cNvPr id="81" name="Shape 81"/>
          <p:cNvSpPr txBox="1"/>
          <p:nvPr/>
        </p:nvSpPr>
        <p:spPr>
          <a:xfrm>
            <a:off x="5926882" y="727242"/>
            <a:ext cx="2142900" cy="77449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/>
              <a:t>Pathway databases</a:t>
            </a:r>
          </a:p>
          <a:p>
            <a:pPr lvl="0">
              <a:spcBef>
                <a:spcPts val="0"/>
              </a:spcBef>
              <a:buNone/>
            </a:pPr>
            <a:r>
              <a:rPr lang="en-US" dirty="0" smtClean="0"/>
              <a:t>e</a:t>
            </a:r>
            <a:r>
              <a:rPr lang="en" dirty="0" smtClean="0"/>
              <a:t>.g</a:t>
            </a:r>
            <a:endParaRPr lang="en" dirty="0"/>
          </a:p>
          <a:p>
            <a:pPr lvl="0">
              <a:spcBef>
                <a:spcPts val="0"/>
              </a:spcBef>
              <a:buNone/>
            </a:pPr>
            <a:r>
              <a:rPr lang="en" dirty="0" smtClean="0"/>
              <a:t>GO</a:t>
            </a:r>
            <a:endParaRPr lang="en" dirty="0"/>
          </a:p>
        </p:txBody>
      </p:sp>
      <p:pic>
        <p:nvPicPr>
          <p:cNvPr id="82" name="Shape 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86550" y="1616166"/>
            <a:ext cx="2230350" cy="1327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Shape 8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22583" y="5019973"/>
            <a:ext cx="1958283" cy="132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Shape 84"/>
          <p:cNvPicPr preferRelativeResize="0"/>
          <p:nvPr/>
        </p:nvPicPr>
        <p:blipFill rotWithShape="1">
          <a:blip r:embed="rId5">
            <a:alphaModFix/>
          </a:blip>
          <a:srcRect l="6190" t="12749" r="58128" b="16499"/>
          <a:stretch/>
        </p:blipFill>
        <p:spPr>
          <a:xfrm>
            <a:off x="678730" y="1852350"/>
            <a:ext cx="655520" cy="37220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5" name="Shape 85"/>
          <p:cNvCxnSpPr>
            <a:endCxn id="82" idx="1"/>
          </p:cNvCxnSpPr>
          <p:nvPr/>
        </p:nvCxnSpPr>
        <p:spPr>
          <a:xfrm>
            <a:off x="1184850" y="2022291"/>
            <a:ext cx="4301700" cy="2577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86" name="Shape 86"/>
          <p:cNvCxnSpPr>
            <a:endCxn id="82" idx="1"/>
          </p:cNvCxnSpPr>
          <p:nvPr/>
        </p:nvCxnSpPr>
        <p:spPr>
          <a:xfrm rot="10800000" flipH="1">
            <a:off x="1179150" y="2279991"/>
            <a:ext cx="4307400" cy="2517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87" name="Shape 87"/>
          <p:cNvCxnSpPr/>
          <p:nvPr/>
        </p:nvCxnSpPr>
        <p:spPr>
          <a:xfrm>
            <a:off x="1170400" y="3058246"/>
            <a:ext cx="4324750" cy="3068770"/>
          </a:xfrm>
          <a:prstGeom prst="straightConnector1">
            <a:avLst/>
          </a:prstGeom>
          <a:noFill/>
          <a:ln w="9525" cap="flat" cmpd="sng">
            <a:solidFill>
              <a:srgbClr val="674EA7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88" name="Shape 88"/>
          <p:cNvCxnSpPr/>
          <p:nvPr/>
        </p:nvCxnSpPr>
        <p:spPr>
          <a:xfrm>
            <a:off x="1190750" y="5516153"/>
            <a:ext cx="4304400" cy="610863"/>
          </a:xfrm>
          <a:prstGeom prst="straightConnector1">
            <a:avLst/>
          </a:prstGeom>
          <a:noFill/>
          <a:ln w="9525" cap="flat" cmpd="sng">
            <a:solidFill>
              <a:srgbClr val="8E7CC3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89" name="Shape 89"/>
          <p:cNvSpPr txBox="1"/>
          <p:nvPr/>
        </p:nvSpPr>
        <p:spPr>
          <a:xfrm>
            <a:off x="3055247" y="3077798"/>
            <a:ext cx="2561324" cy="12712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600" b="1" dirty="0"/>
              <a:t>Significant overlap?</a:t>
            </a:r>
          </a:p>
        </p:txBody>
      </p:sp>
      <p:pic>
        <p:nvPicPr>
          <p:cNvPr id="90" name="Shape 9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16571" y="3445492"/>
            <a:ext cx="1150707" cy="8630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1" name="Shape 91"/>
          <p:cNvCxnSpPr>
            <a:endCxn id="82" idx="1"/>
          </p:cNvCxnSpPr>
          <p:nvPr/>
        </p:nvCxnSpPr>
        <p:spPr>
          <a:xfrm rot="10800000" flipH="1">
            <a:off x="1184850" y="2279991"/>
            <a:ext cx="4301700" cy="11655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6" name="TextBox 5"/>
          <p:cNvSpPr txBox="1"/>
          <p:nvPr/>
        </p:nvSpPr>
        <p:spPr>
          <a:xfrm>
            <a:off x="7716900" y="1872995"/>
            <a:ext cx="11355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pathway1</a:t>
            </a:r>
            <a:endParaRPr lang="en-US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7769117" y="5266672"/>
            <a:ext cx="11355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pathway2</a:t>
            </a:r>
            <a:endParaRPr lang="en-US" b="1" dirty="0"/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Shape 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14900" y="1298400"/>
            <a:ext cx="4178549" cy="3875179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Shape 97"/>
          <p:cNvSpPr txBox="1"/>
          <p:nvPr/>
        </p:nvSpPr>
        <p:spPr>
          <a:xfrm>
            <a:off x="6162025" y="5315979"/>
            <a:ext cx="2303725" cy="45024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b="1">
                <a:solidFill>
                  <a:srgbClr val="FF0000"/>
                </a:solidFill>
              </a:rPr>
              <a:t>One node = one pathway</a:t>
            </a:r>
          </a:p>
        </p:txBody>
      </p:sp>
      <p:sp>
        <p:nvSpPr>
          <p:cNvPr id="99" name="Shape 99"/>
          <p:cNvSpPr txBox="1"/>
          <p:nvPr/>
        </p:nvSpPr>
        <p:spPr>
          <a:xfrm>
            <a:off x="2645350" y="746200"/>
            <a:ext cx="1687500" cy="470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b="1"/>
              <a:t>Output 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 txBox="1"/>
          <p:nvPr/>
        </p:nvSpPr>
        <p:spPr>
          <a:xfrm>
            <a:off x="0" y="267000"/>
            <a:ext cx="5049600" cy="568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b="1" dirty="0"/>
              <a:t>What  is a typical output of an enrichment analysis test?</a:t>
            </a:r>
          </a:p>
          <a:p>
            <a:pPr lvl="0" rtl="0">
              <a:spcBef>
                <a:spcPts val="0"/>
              </a:spcBef>
              <a:buNone/>
            </a:pPr>
            <a:endParaRPr dirty="0"/>
          </a:p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  <p:pic>
        <p:nvPicPr>
          <p:cNvPr id="101" name="Shape 10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97150" y="2012033"/>
            <a:ext cx="3397924" cy="296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Shape 102"/>
          <p:cNvSpPr txBox="1"/>
          <p:nvPr/>
        </p:nvSpPr>
        <p:spPr>
          <a:xfrm>
            <a:off x="137575" y="685300"/>
            <a:ext cx="678600" cy="337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b="1"/>
              <a:t>Input</a:t>
            </a:r>
          </a:p>
        </p:txBody>
      </p:sp>
      <p:sp>
        <p:nvSpPr>
          <p:cNvPr id="103" name="Shape 103"/>
          <p:cNvSpPr txBox="1"/>
          <p:nvPr/>
        </p:nvSpPr>
        <p:spPr>
          <a:xfrm>
            <a:off x="2763525" y="1486900"/>
            <a:ext cx="1687500" cy="470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overlap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04" name="Shape 104"/>
          <p:cNvSpPr txBox="1"/>
          <p:nvPr/>
        </p:nvSpPr>
        <p:spPr>
          <a:xfrm>
            <a:off x="1097150" y="1486900"/>
            <a:ext cx="1687500" cy="470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gene-sets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05" name="Shape 105"/>
          <p:cNvSpPr txBox="1"/>
          <p:nvPr/>
        </p:nvSpPr>
        <p:spPr>
          <a:xfrm>
            <a:off x="3791900" y="1369400"/>
            <a:ext cx="892500" cy="470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P-value (FDR) 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06" name="Shape 106"/>
          <p:cNvSpPr txBox="1"/>
          <p:nvPr/>
        </p:nvSpPr>
        <p:spPr>
          <a:xfrm>
            <a:off x="6162025" y="685300"/>
            <a:ext cx="2060700" cy="470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b="1"/>
              <a:t>Network visualization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107" name="Shape 107"/>
          <p:cNvCxnSpPr>
            <a:stCxn id="101" idx="3"/>
          </p:cNvCxnSpPr>
          <p:nvPr/>
        </p:nvCxnSpPr>
        <p:spPr>
          <a:xfrm>
            <a:off x="4495074" y="3494433"/>
            <a:ext cx="729388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lg" len="lg"/>
            <a:tailEnd type="triangle" w="lg" len="lg"/>
          </a:ln>
        </p:spPr>
      </p:cxnSp>
      <p:pic>
        <p:nvPicPr>
          <p:cNvPr id="108" name="Shape 10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37225" y="3544073"/>
            <a:ext cx="477675" cy="47767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Shape 109"/>
          <p:cNvSpPr txBox="1"/>
          <p:nvPr/>
        </p:nvSpPr>
        <p:spPr>
          <a:xfrm>
            <a:off x="74675" y="1486900"/>
            <a:ext cx="1687500" cy="470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gene</a:t>
            </a:r>
          </a:p>
          <a:p>
            <a:pPr lvl="0" rtl="0">
              <a:spcBef>
                <a:spcPts val="0"/>
              </a:spcBef>
              <a:buNone/>
            </a:pPr>
            <a:r>
              <a:rPr lang="en"/>
              <a:t>list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  <p:pic>
        <p:nvPicPr>
          <p:cNvPr id="17" name="Shape 84"/>
          <p:cNvPicPr preferRelativeResize="0"/>
          <p:nvPr/>
        </p:nvPicPr>
        <p:blipFill rotWithShape="1">
          <a:blip r:embed="rId6">
            <a:alphaModFix/>
          </a:blip>
          <a:srcRect l="6190" t="12749" r="58128" b="16499"/>
          <a:stretch/>
        </p:blipFill>
        <p:spPr>
          <a:xfrm>
            <a:off x="149115" y="2048892"/>
            <a:ext cx="528209" cy="302793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0" y="685300"/>
            <a:ext cx="9144000" cy="5080921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/>
          <p:nvPr/>
        </p:nvSpPr>
        <p:spPr>
          <a:xfrm>
            <a:off x="4278050" y="830806"/>
            <a:ext cx="4193700" cy="449173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b="1" dirty="0"/>
          </a:p>
          <a:p>
            <a:pPr lvl="0">
              <a:spcBef>
                <a:spcPts val="0"/>
              </a:spcBef>
              <a:buNone/>
            </a:pPr>
            <a:endParaRPr b="1" dirty="0"/>
          </a:p>
          <a:p>
            <a:pPr marL="457200" lvl="0" indent="-228600">
              <a:spcBef>
                <a:spcPts val="0"/>
              </a:spcBef>
              <a:buChar char="●"/>
            </a:pPr>
            <a:r>
              <a:rPr lang="en" dirty="0"/>
              <a:t>Can visualize enrichment results from various pathway enrichment tools  </a:t>
            </a:r>
          </a:p>
          <a:p>
            <a:pPr lvl="0" rtl="0">
              <a:spcBef>
                <a:spcPts val="0"/>
              </a:spcBef>
              <a:buNone/>
            </a:pPr>
            <a:endParaRPr dirty="0"/>
          </a:p>
          <a:p>
            <a:pPr marL="457200" lvl="0" indent="-228600" rtl="0">
              <a:spcBef>
                <a:spcPts val="0"/>
              </a:spcBef>
              <a:buChar char="●"/>
            </a:pPr>
            <a:r>
              <a:rPr lang="en" dirty="0"/>
              <a:t>Pathways are organized into a network (i.e. the "enrichment map"). In this way, overlapping and related pathways cluster together, making interpretation easier. </a:t>
            </a:r>
          </a:p>
          <a:p>
            <a:pPr lvl="0" rtl="0">
              <a:spcBef>
                <a:spcPts val="0"/>
              </a:spcBef>
              <a:buNone/>
            </a:pPr>
            <a:endParaRPr dirty="0"/>
          </a:p>
          <a:p>
            <a:pPr lvl="0">
              <a:spcBef>
                <a:spcPts val="0"/>
              </a:spcBef>
              <a:buNone/>
            </a:pPr>
            <a:endParaRPr dirty="0"/>
          </a:p>
          <a:p>
            <a:pPr marL="457200" lvl="0" indent="-228600" rtl="0">
              <a:spcBef>
                <a:spcPts val="0"/>
              </a:spcBef>
              <a:buChar char="●"/>
            </a:pPr>
            <a:r>
              <a:rPr lang="en" dirty="0"/>
              <a:t>Enrichment Map also enables the comparison of two different enrichment results in the same map.</a:t>
            </a:r>
          </a:p>
          <a:p>
            <a:pPr lvl="0" rtl="0">
              <a:spcBef>
                <a:spcPts val="0"/>
              </a:spcBef>
              <a:buNone/>
            </a:pPr>
            <a:endParaRPr dirty="0"/>
          </a:p>
          <a:p>
            <a:pPr lvl="0">
              <a:spcBef>
                <a:spcPts val="0"/>
              </a:spcBef>
              <a:buNone/>
            </a:pPr>
            <a:endParaRPr dirty="0"/>
          </a:p>
          <a:p>
            <a:pPr marL="457200" lvl="0" indent="-228600" rtl="0">
              <a:spcBef>
                <a:spcPts val="0"/>
              </a:spcBef>
              <a:buChar char="●"/>
            </a:pPr>
            <a:r>
              <a:rPr lang="en" dirty="0"/>
              <a:t>Post analysis feature enables the addition of gene sets to an existing network </a:t>
            </a:r>
          </a:p>
        </p:txBody>
      </p:sp>
      <p:pic>
        <p:nvPicPr>
          <p:cNvPr id="115" name="Shape 1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775" y="2019699"/>
            <a:ext cx="3442925" cy="2113949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Shape 116"/>
          <p:cNvSpPr txBox="1"/>
          <p:nvPr/>
        </p:nvSpPr>
        <p:spPr>
          <a:xfrm>
            <a:off x="150500" y="477833"/>
            <a:ext cx="3211800" cy="853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b="1" dirty="0"/>
              <a:t>Our Example: </a:t>
            </a:r>
            <a:r>
              <a:rPr lang="en" b="1" dirty="0" err="1"/>
              <a:t>EnrichmentMap</a:t>
            </a:r>
            <a:endParaRPr lang="en" b="1" dirty="0"/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Shape 121"/>
          <p:cNvPicPr preferRelativeResize="0"/>
          <p:nvPr/>
        </p:nvPicPr>
        <p:blipFill rotWithShape="1">
          <a:blip r:embed="rId3">
            <a:alphaModFix/>
          </a:blip>
          <a:srcRect r="35018" b="71375"/>
          <a:stretch/>
        </p:blipFill>
        <p:spPr>
          <a:xfrm>
            <a:off x="0" y="2117166"/>
            <a:ext cx="3411874" cy="2818026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Shape 122"/>
          <p:cNvSpPr txBox="1"/>
          <p:nvPr/>
        </p:nvSpPr>
        <p:spPr>
          <a:xfrm>
            <a:off x="44550" y="279767"/>
            <a:ext cx="3312900" cy="84039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b="1" dirty="0"/>
              <a:t>Workflow to generate </a:t>
            </a:r>
            <a:r>
              <a:rPr lang="en" b="1" dirty="0" err="1"/>
              <a:t>EnrichmentMap</a:t>
            </a:r>
            <a:r>
              <a:rPr lang="en" b="1" dirty="0"/>
              <a:t> presented during the exercise </a:t>
            </a:r>
          </a:p>
        </p:txBody>
      </p:sp>
      <p:sp>
        <p:nvSpPr>
          <p:cNvPr id="123" name="Shape 123"/>
          <p:cNvSpPr/>
          <p:nvPr/>
        </p:nvSpPr>
        <p:spPr>
          <a:xfrm>
            <a:off x="2227350" y="1028300"/>
            <a:ext cx="334200" cy="37224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4" name="Shape 124"/>
          <p:cNvSpPr/>
          <p:nvPr/>
        </p:nvSpPr>
        <p:spPr>
          <a:xfrm>
            <a:off x="2555850" y="1028200"/>
            <a:ext cx="334200" cy="37224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125" name="Shape 125"/>
          <p:cNvCxnSpPr>
            <a:stCxn id="124" idx="0"/>
          </p:cNvCxnSpPr>
          <p:nvPr/>
        </p:nvCxnSpPr>
        <p:spPr>
          <a:xfrm>
            <a:off x="2722950" y="1028200"/>
            <a:ext cx="1120200" cy="15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126" name="Shape 126"/>
          <p:cNvSpPr txBox="1"/>
          <p:nvPr/>
        </p:nvSpPr>
        <p:spPr>
          <a:xfrm>
            <a:off x="3904573" y="706961"/>
            <a:ext cx="1033200" cy="883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Immuno</a:t>
            </a:r>
            <a:r>
              <a:rPr lang="en" dirty="0"/>
              <a:t>-</a:t>
            </a:r>
          </a:p>
          <a:p>
            <a:pPr lvl="0">
              <a:spcBef>
                <a:spcPts val="0"/>
              </a:spcBef>
              <a:buNone/>
            </a:pPr>
            <a:r>
              <a:rPr lang="en" dirty="0"/>
              <a:t>reactive</a:t>
            </a:r>
          </a:p>
        </p:txBody>
      </p:sp>
      <p:sp>
        <p:nvSpPr>
          <p:cNvPr id="127" name="Shape 127"/>
          <p:cNvSpPr txBox="1"/>
          <p:nvPr/>
        </p:nvSpPr>
        <p:spPr>
          <a:xfrm>
            <a:off x="5283017" y="699963"/>
            <a:ext cx="1033200" cy="883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Mesenchy</a:t>
            </a:r>
            <a:r>
              <a:rPr lang="en" dirty="0"/>
              <a:t>-mal</a:t>
            </a:r>
          </a:p>
        </p:txBody>
      </p:sp>
      <p:sp>
        <p:nvSpPr>
          <p:cNvPr id="128" name="Shape 128"/>
          <p:cNvSpPr txBox="1"/>
          <p:nvPr/>
        </p:nvSpPr>
        <p:spPr>
          <a:xfrm>
            <a:off x="4874850" y="938950"/>
            <a:ext cx="534300" cy="479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vs.</a:t>
            </a:r>
          </a:p>
        </p:txBody>
      </p:sp>
      <p:sp>
        <p:nvSpPr>
          <p:cNvPr id="130" name="Shape 130"/>
          <p:cNvSpPr txBox="1"/>
          <p:nvPr/>
        </p:nvSpPr>
        <p:spPr>
          <a:xfrm>
            <a:off x="3871350" y="2376316"/>
            <a:ext cx="2560500" cy="793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List of differentially expressed genes</a:t>
            </a:r>
          </a:p>
        </p:txBody>
      </p:sp>
      <p:sp>
        <p:nvSpPr>
          <p:cNvPr id="131" name="Shape 131"/>
          <p:cNvSpPr txBox="1"/>
          <p:nvPr/>
        </p:nvSpPr>
        <p:spPr>
          <a:xfrm>
            <a:off x="3740025" y="3807633"/>
            <a:ext cx="2870700" cy="793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Gene-Set Enrichment Analysis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en"/>
              <a:t>(GSEA)</a:t>
            </a:r>
          </a:p>
        </p:txBody>
      </p:sp>
      <p:sp>
        <p:nvSpPr>
          <p:cNvPr id="135" name="Shape 135"/>
          <p:cNvSpPr txBox="1"/>
          <p:nvPr/>
        </p:nvSpPr>
        <p:spPr>
          <a:xfrm>
            <a:off x="1895656" y="4845683"/>
            <a:ext cx="1336500" cy="5834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RNAseq data</a:t>
            </a:r>
          </a:p>
        </p:txBody>
      </p:sp>
      <p:pic>
        <p:nvPicPr>
          <p:cNvPr id="134" name="Shape 1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35462" y="5137408"/>
            <a:ext cx="1279825" cy="788375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Shape 137"/>
          <p:cNvSpPr txBox="1"/>
          <p:nvPr/>
        </p:nvSpPr>
        <p:spPr>
          <a:xfrm>
            <a:off x="130606" y="5831916"/>
            <a:ext cx="3530100" cy="64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200"/>
              <a:t>Integrated genomic analyses of ovarian carcinoma, PMID:21720365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8" name="Shape 138"/>
          <p:cNvSpPr/>
          <p:nvPr/>
        </p:nvSpPr>
        <p:spPr>
          <a:xfrm>
            <a:off x="4212075" y="4935192"/>
            <a:ext cx="1926600" cy="1280078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9" name="Shape 139"/>
          <p:cNvSpPr txBox="1"/>
          <p:nvPr/>
        </p:nvSpPr>
        <p:spPr>
          <a:xfrm>
            <a:off x="6248275" y="4656733"/>
            <a:ext cx="2930400" cy="45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>
                <a:solidFill>
                  <a:srgbClr val="FF0000"/>
                </a:solidFill>
              </a:rPr>
              <a:t>Exercise:</a:t>
            </a:r>
          </a:p>
          <a:p>
            <a:pPr lvl="0">
              <a:spcBef>
                <a:spcPts val="0"/>
              </a:spcBef>
              <a:buNone/>
            </a:pPr>
            <a:r>
              <a:rPr lang="en" dirty="0">
                <a:solidFill>
                  <a:srgbClr val="FF0000"/>
                </a:solidFill>
              </a:rPr>
              <a:t>Create the map from </a:t>
            </a:r>
            <a:r>
              <a:rPr lang="en" dirty="0" err="1">
                <a:solidFill>
                  <a:srgbClr val="FF0000"/>
                </a:solidFill>
              </a:rPr>
              <a:t>precomputed</a:t>
            </a:r>
            <a:r>
              <a:rPr lang="en" dirty="0">
                <a:solidFill>
                  <a:srgbClr val="FF0000"/>
                </a:solidFill>
              </a:rPr>
              <a:t> </a:t>
            </a:r>
          </a:p>
          <a:p>
            <a:pPr lvl="0">
              <a:spcBef>
                <a:spcPts val="0"/>
              </a:spcBef>
              <a:buNone/>
            </a:pPr>
            <a:r>
              <a:rPr lang="en" dirty="0">
                <a:solidFill>
                  <a:srgbClr val="FF0000"/>
                </a:solidFill>
              </a:rPr>
              <a:t>Enrichment results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  <a:p>
            <a:pPr lvl="0">
              <a:spcBef>
                <a:spcPts val="0"/>
              </a:spcBef>
              <a:buNone/>
            </a:pPr>
            <a:r>
              <a:rPr lang="en" dirty="0">
                <a:solidFill>
                  <a:srgbClr val="FF0000"/>
                </a:solidFill>
              </a:rPr>
              <a:t>Navigate through the map and explore main features</a:t>
            </a:r>
          </a:p>
        </p:txBody>
      </p:sp>
      <p:sp>
        <p:nvSpPr>
          <p:cNvPr id="140" name="Shape 140"/>
          <p:cNvSpPr txBox="1"/>
          <p:nvPr/>
        </p:nvSpPr>
        <p:spPr>
          <a:xfrm>
            <a:off x="0" y="2038633"/>
            <a:ext cx="1624800" cy="46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b="1"/>
              <a:t>Ovarian cancer</a:t>
            </a:r>
          </a:p>
        </p:txBody>
      </p:sp>
      <p:cxnSp>
        <p:nvCxnSpPr>
          <p:cNvPr id="16" name="Straight Arrow Connector 15"/>
          <p:cNvCxnSpPr>
            <a:stCxn id="128" idx="2"/>
          </p:cNvCxnSpPr>
          <p:nvPr/>
        </p:nvCxnSpPr>
        <p:spPr>
          <a:xfrm>
            <a:off x="5142000" y="1418050"/>
            <a:ext cx="9599" cy="85398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5134308" y="2822733"/>
            <a:ext cx="9599" cy="85398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5125168" y="4373865"/>
            <a:ext cx="9599" cy="39838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7" r="24405" b="54589"/>
          <a:stretch/>
        </p:blipFill>
        <p:spPr>
          <a:xfrm>
            <a:off x="6475950" y="1569894"/>
            <a:ext cx="2482828" cy="2288096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5" b="52270"/>
          <a:stretch/>
        </p:blipFill>
        <p:spPr>
          <a:xfrm>
            <a:off x="326226" y="401451"/>
            <a:ext cx="5080661" cy="280786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974" y="3799835"/>
            <a:ext cx="7195930" cy="276661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426" y="1235531"/>
            <a:ext cx="2349822" cy="1609878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2252870" y="2451652"/>
            <a:ext cx="331304" cy="393757"/>
          </a:xfrm>
          <a:prstGeom prst="ellipse">
            <a:avLst/>
          </a:prstGeom>
          <a:noFill/>
          <a:ln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>
            <a:stCxn id="9" idx="5"/>
          </p:cNvCxnSpPr>
          <p:nvPr/>
        </p:nvCxnSpPr>
        <p:spPr>
          <a:xfrm flipV="1">
            <a:off x="2535656" y="2544417"/>
            <a:ext cx="3308553" cy="2433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5645426" y="955139"/>
            <a:ext cx="2765214" cy="2170661"/>
          </a:xfrm>
          <a:prstGeom prst="ellipse">
            <a:avLst/>
          </a:prstGeom>
          <a:noFill/>
          <a:ln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5645426" y="2213113"/>
            <a:ext cx="1855304" cy="15867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603513" y="27414"/>
            <a:ext cx="2743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EnrichmentMap</a:t>
            </a:r>
            <a:r>
              <a:rPr lang="en-US" b="1" dirty="0" smtClean="0"/>
              <a:t> </a:t>
            </a:r>
            <a:endParaRPr lang="en-US" b="1" dirty="0"/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/>
              <a:t>Instruction to start the </a:t>
            </a:r>
            <a:r>
              <a:rPr lang="en-US" dirty="0" err="1" smtClean="0"/>
              <a:t>EnrichmentMap</a:t>
            </a:r>
            <a:r>
              <a:rPr lang="en-US" dirty="0" smtClean="0"/>
              <a:t> practical lab</a:t>
            </a:r>
            <a:br>
              <a:rPr lang="en-US" dirty="0" smtClean="0"/>
            </a:br>
            <a:endParaRPr lang="en" dirty="0"/>
          </a:p>
          <a:p>
            <a:pPr lvl="0">
              <a:spcBef>
                <a:spcPts val="0"/>
              </a:spcBef>
              <a:buNone/>
            </a:pPr>
            <a:r>
              <a:rPr lang="en-US" sz="1800" dirty="0" smtClean="0"/>
              <a:t/>
            </a:r>
            <a:br>
              <a:rPr lang="en-US" sz="1800" dirty="0" smtClean="0"/>
            </a:br>
            <a:endParaRPr lang="en" sz="1800" dirty="0"/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2" name="TextBox 1"/>
          <p:cNvSpPr txBox="1"/>
          <p:nvPr/>
        </p:nvSpPr>
        <p:spPr>
          <a:xfrm>
            <a:off x="516835" y="1630018"/>
            <a:ext cx="7487477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1600" b="1" dirty="0"/>
              <a:t>Go to the course wiki and follow lab practical 2</a:t>
            </a:r>
          </a:p>
          <a:p>
            <a:r>
              <a:rPr lang="en-US" sz="1600" dirty="0" smtClean="0">
                <a:solidFill>
                  <a:srgbClr val="FF0000"/>
                </a:solidFill>
              </a:rPr>
              <a:t>LINK </a:t>
            </a:r>
            <a:r>
              <a:rPr lang="en-US" sz="1600" dirty="0">
                <a:solidFill>
                  <a:srgbClr val="FF0000"/>
                </a:solidFill>
              </a:rPr>
              <a:t>TO COURSE </a:t>
            </a:r>
            <a:r>
              <a:rPr lang="en-US" sz="1600" dirty="0" smtClean="0">
                <a:solidFill>
                  <a:srgbClr val="FF0000"/>
                </a:solidFill>
              </a:rPr>
              <a:t>WIKI</a:t>
            </a:r>
          </a:p>
          <a:p>
            <a:endParaRPr lang="en-US" sz="1600" dirty="0"/>
          </a:p>
          <a:p>
            <a:pPr marL="285750" indent="-285750">
              <a:buFont typeface="Arial" charset="0"/>
              <a:buChar char="•"/>
            </a:pPr>
            <a:r>
              <a:rPr lang="en-US" sz="1600" b="1" dirty="0"/>
              <a:t>Download corresponding files on your computer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b="1" dirty="0"/>
              <a:t>Follow the steps at your own pace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b="1" dirty="0"/>
              <a:t>Ask questions to teaching assistants</a:t>
            </a:r>
          </a:p>
          <a:p>
            <a:pPr marL="285750" indent="-285750">
              <a:buFont typeface="Arial" charset="0"/>
              <a:buChar char="•"/>
            </a:pPr>
            <a:endParaRPr lang="en-US" sz="1600" dirty="0"/>
          </a:p>
          <a:p>
            <a:pPr marL="285750" indent="-285750">
              <a:buFont typeface="Arial" charset="0"/>
              <a:buChar char="•"/>
            </a:pPr>
            <a:r>
              <a:rPr lang="en-US" sz="1600" b="1" dirty="0"/>
              <a:t>Points covered during the </a:t>
            </a:r>
            <a:r>
              <a:rPr lang="en-US" sz="1600" b="1" dirty="0" smtClean="0"/>
              <a:t>exercise:</a:t>
            </a:r>
          </a:p>
          <a:p>
            <a:r>
              <a:rPr lang="en-US" sz="1600" dirty="0" smtClean="0"/>
              <a:t>        Create </a:t>
            </a:r>
            <a:r>
              <a:rPr lang="en-US" sz="1600" dirty="0"/>
              <a:t>an </a:t>
            </a:r>
            <a:r>
              <a:rPr lang="en-US" sz="1600" dirty="0" err="1"/>
              <a:t>EnrichmentMap</a:t>
            </a:r>
            <a:r>
              <a:rPr lang="en-US" sz="1600" dirty="0"/>
              <a:t> and </a:t>
            </a:r>
            <a:r>
              <a:rPr lang="en-US" sz="1600" dirty="0" smtClean="0"/>
              <a:t>navigate </a:t>
            </a:r>
            <a:r>
              <a:rPr lang="en-US" sz="1600" dirty="0"/>
              <a:t>through the network</a:t>
            </a:r>
          </a:p>
          <a:p>
            <a:r>
              <a:rPr lang="en-US" sz="1600" dirty="0" smtClean="0"/>
              <a:t>        Select </a:t>
            </a:r>
            <a:r>
              <a:rPr lang="en-US" sz="1600" dirty="0"/>
              <a:t>nodes automatically using the filter feature</a:t>
            </a:r>
          </a:p>
          <a:p>
            <a:r>
              <a:rPr lang="en-US" sz="1600" dirty="0" smtClean="0"/>
              <a:t>        Post </a:t>
            </a:r>
            <a:r>
              <a:rPr lang="en-US" sz="1600" dirty="0"/>
              <a:t>analysis: add additional gene-sets to the network</a:t>
            </a:r>
          </a:p>
          <a:p>
            <a:r>
              <a:rPr lang="en-US" sz="1600" dirty="0" smtClean="0"/>
              <a:t>         </a:t>
            </a:r>
            <a:r>
              <a:rPr lang="en-US" sz="1600" dirty="0" err="1" smtClean="0"/>
              <a:t>Autoannotate</a:t>
            </a:r>
            <a:r>
              <a:rPr lang="en-US" sz="1600" dirty="0"/>
              <a:t>:  add automatically cluster labels</a:t>
            </a:r>
            <a:endParaRPr lang="en-US" sz="1600" dirty="0" smtClean="0"/>
          </a:p>
          <a:p>
            <a:pPr lvl="8"/>
            <a:r>
              <a:rPr lang="en-US" sz="1600" dirty="0"/>
              <a:t> </a:t>
            </a:r>
            <a:endParaRPr lang="en-US" sz="1600" dirty="0"/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444</Words>
  <Application>Microsoft Macintosh PowerPoint</Application>
  <PresentationFormat>On-screen Show (4:3)</PresentationFormat>
  <Paragraphs>96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Arial</vt:lpstr>
      <vt:lpstr>simple-light-2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Instruction to start the EnrichmentMap practical lab    </vt:lpstr>
      <vt:lpstr>Concluding remarks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Microsoft Office User</cp:lastModifiedBy>
  <cp:revision>12</cp:revision>
  <dcterms:modified xsi:type="dcterms:W3CDTF">2016-05-13T19:23:42Z</dcterms:modified>
</cp:coreProperties>
</file>