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 id="2147483674" r:id="rId2"/>
  </p:sldMasterIdLst>
  <p:notesMasterIdLst>
    <p:notesMasterId r:id="rId25"/>
  </p:notesMasterIdLst>
  <p:sldIdLst>
    <p:sldId id="256" r:id="rId3"/>
    <p:sldId id="257" r:id="rId4"/>
    <p:sldId id="277" r:id="rId5"/>
    <p:sldId id="281" r:id="rId6"/>
    <p:sldId id="278" r:id="rId7"/>
    <p:sldId id="279" r:id="rId8"/>
    <p:sldId id="280" r:id="rId9"/>
    <p:sldId id="282" r:id="rId10"/>
    <p:sldId id="284" r:id="rId11"/>
    <p:sldId id="283" r:id="rId12"/>
    <p:sldId id="265" r:id="rId13"/>
    <p:sldId id="285" r:id="rId14"/>
    <p:sldId id="289" r:id="rId15"/>
    <p:sldId id="286" r:id="rId16"/>
    <p:sldId id="287" r:id="rId17"/>
    <p:sldId id="290" r:id="rId18"/>
    <p:sldId id="271" r:id="rId19"/>
    <p:sldId id="272" r:id="rId20"/>
    <p:sldId id="273" r:id="rId21"/>
    <p:sldId id="288" r:id="rId22"/>
    <p:sldId id="274" r:id="rId23"/>
    <p:sldId id="275" r:id="rId2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91"/>
    <p:restoredTop sz="70178" autoAdjust="0"/>
  </p:normalViewPr>
  <p:slideViewPr>
    <p:cSldViewPr snapToGrid="0" snapToObjects="1">
      <p:cViewPr varScale="1">
        <p:scale>
          <a:sx n="78" d="100"/>
          <a:sy n="78" d="100"/>
        </p:scale>
        <p:origin x="-187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54564791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742229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919232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538144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546806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707612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67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Cellular networks are most available for the ‘‘super-model’’ </a:t>
            </a:r>
            <a:r>
              <a:rPr lang="en-US" dirty="0" err="1">
                <a:latin typeface="Calibri" charset="0"/>
              </a:rPr>
              <a:t>organisms:yeast</a:t>
            </a:r>
            <a:r>
              <a:rPr lang="en-US" dirty="0">
                <a:latin typeface="Calibri" charset="0"/>
              </a:rPr>
              <a:t>, worm, fly, and plant. </a:t>
            </a:r>
          </a:p>
          <a:p>
            <a:r>
              <a:rPr lang="en-US" dirty="0">
                <a:latin typeface="Calibri" charset="0"/>
              </a:rPr>
              <a:t>High-throughput </a:t>
            </a:r>
            <a:r>
              <a:rPr lang="en-US" dirty="0" err="1">
                <a:latin typeface="Calibri" charset="0"/>
              </a:rPr>
              <a:t>interactome</a:t>
            </a:r>
            <a:r>
              <a:rPr lang="en-US" dirty="0">
                <a:latin typeface="Calibri" charset="0"/>
              </a:rPr>
              <a:t> mapping relies upon genome-scale resources such as </a:t>
            </a:r>
            <a:r>
              <a:rPr lang="en-US" dirty="0" err="1">
                <a:latin typeface="Calibri" charset="0"/>
              </a:rPr>
              <a:t>ORFeome</a:t>
            </a:r>
            <a:r>
              <a:rPr lang="en-US" dirty="0">
                <a:latin typeface="Calibri" charset="0"/>
              </a:rPr>
              <a:t> resources. </a:t>
            </a:r>
          </a:p>
          <a:p>
            <a:r>
              <a:rPr lang="en-US" dirty="0">
                <a:latin typeface="Calibri" charset="0"/>
              </a:rPr>
              <a:t>Several types of </a:t>
            </a:r>
            <a:r>
              <a:rPr lang="en-US" dirty="0" err="1">
                <a:latin typeface="Calibri" charset="0"/>
              </a:rPr>
              <a:t>interactome</a:t>
            </a:r>
            <a:r>
              <a:rPr lang="en-US" dirty="0">
                <a:latin typeface="Calibri" charset="0"/>
              </a:rPr>
              <a:t> networks discussed are depicted. In a protein interaction network, nodes represent proteins and edges represent physical interactions.</a:t>
            </a:r>
          </a:p>
          <a:p>
            <a:r>
              <a:rPr lang="en-US" dirty="0">
                <a:latin typeface="Calibri" charset="0"/>
              </a:rPr>
              <a:t>In a transcriptional regulatory network, nodes represent transcription factors (circular nodes) or putative DNA regulatory elements (diamond nodes); and edges represent physical binding between the two. </a:t>
            </a:r>
          </a:p>
          <a:p>
            <a:r>
              <a:rPr lang="en-US" dirty="0">
                <a:latin typeface="Calibri" charset="0"/>
              </a:rPr>
              <a:t>In a disease network, nodes represent diseases, and edges represent gene mutations of which are associated with the linked diseases.</a:t>
            </a:r>
          </a:p>
          <a:p>
            <a:r>
              <a:rPr lang="en-US" dirty="0">
                <a:latin typeface="Calibri" charset="0"/>
              </a:rPr>
              <a:t>In a virus-host network, nodes represent viral proteins (square nodes) or host proteins (round nodes), and edges represent physical interactions between the two. </a:t>
            </a:r>
          </a:p>
          <a:p>
            <a:r>
              <a:rPr lang="en-US" dirty="0">
                <a:latin typeface="Calibri" charset="0"/>
              </a:rPr>
              <a:t>In a metabolic network, nodes represent enzymes, and edges represent metabolites that are products or substrates of the enzymes. The network depictions seem dense, but they represent only small portions of available </a:t>
            </a:r>
            <a:r>
              <a:rPr lang="en-US" dirty="0" err="1">
                <a:latin typeface="Calibri" charset="0"/>
              </a:rPr>
              <a:t>interactome</a:t>
            </a:r>
            <a:r>
              <a:rPr lang="en-US" dirty="0">
                <a:latin typeface="Calibri" charset="0"/>
              </a:rPr>
              <a:t> network maps, which themselves constitute only a few percent of the complete </a:t>
            </a:r>
            <a:r>
              <a:rPr lang="en-US" dirty="0" err="1">
                <a:latin typeface="Calibri" charset="0"/>
              </a:rPr>
              <a:t>interactomes</a:t>
            </a:r>
            <a:r>
              <a:rPr lang="en-US" dirty="0">
                <a:latin typeface="Calibri" charset="0"/>
              </a:rPr>
              <a:t> within cells.</a:t>
            </a:r>
          </a:p>
        </p:txBody>
      </p:sp>
      <p:sp>
        <p:nvSpPr>
          <p:cNvPr id="116739" name="Slide Number Placeholder 3"/>
          <p:cNvSpPr>
            <a:spLocks noGrp="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Calibri" charset="0"/>
                <a:ea typeface="MS PGothic" charset="0"/>
                <a:cs typeface="MS PGothic" charset="0"/>
              </a:defRPr>
            </a:lvl1pPr>
            <a:lvl2pPr marL="785372" indent="-302066" eaLnBrk="0" hangingPunct="0">
              <a:defRPr sz="2500">
                <a:solidFill>
                  <a:schemeClr val="tx1"/>
                </a:solidFill>
                <a:latin typeface="Calibri" charset="0"/>
                <a:ea typeface="MS PGothic" charset="0"/>
                <a:cs typeface="MS PGothic" charset="0"/>
              </a:defRPr>
            </a:lvl2pPr>
            <a:lvl3pPr marL="1208265" indent="-241653" eaLnBrk="0" hangingPunct="0">
              <a:defRPr sz="2500">
                <a:solidFill>
                  <a:schemeClr val="tx1"/>
                </a:solidFill>
                <a:latin typeface="Calibri" charset="0"/>
                <a:ea typeface="MS PGothic" charset="0"/>
                <a:cs typeface="MS PGothic" charset="0"/>
              </a:defRPr>
            </a:lvl3pPr>
            <a:lvl4pPr marL="1691571" indent="-241653" eaLnBrk="0" hangingPunct="0">
              <a:defRPr sz="2500">
                <a:solidFill>
                  <a:schemeClr val="tx1"/>
                </a:solidFill>
                <a:latin typeface="Calibri" charset="0"/>
                <a:ea typeface="MS PGothic" charset="0"/>
                <a:cs typeface="MS PGothic" charset="0"/>
              </a:defRPr>
            </a:lvl4pPr>
            <a:lvl5pPr marL="2174878" indent="-241653" eaLnBrk="0" hangingPunct="0">
              <a:defRPr sz="2500">
                <a:solidFill>
                  <a:schemeClr val="tx1"/>
                </a:solidFill>
                <a:latin typeface="Calibri" charset="0"/>
                <a:ea typeface="MS PGothic" charset="0"/>
                <a:cs typeface="MS PGothic" charset="0"/>
              </a:defRPr>
            </a:lvl5pPr>
            <a:lvl6pPr marL="2658184" indent="-241653" eaLnBrk="0" fontAlgn="base" hangingPunct="0">
              <a:spcBef>
                <a:spcPct val="0"/>
              </a:spcBef>
              <a:spcAft>
                <a:spcPct val="0"/>
              </a:spcAft>
              <a:defRPr sz="2500">
                <a:solidFill>
                  <a:schemeClr val="tx1"/>
                </a:solidFill>
                <a:latin typeface="Calibri" charset="0"/>
                <a:ea typeface="MS PGothic" charset="0"/>
                <a:cs typeface="MS PGothic" charset="0"/>
              </a:defRPr>
            </a:lvl6pPr>
            <a:lvl7pPr marL="3141490" indent="-241653" eaLnBrk="0" fontAlgn="base" hangingPunct="0">
              <a:spcBef>
                <a:spcPct val="0"/>
              </a:spcBef>
              <a:spcAft>
                <a:spcPct val="0"/>
              </a:spcAft>
              <a:defRPr sz="2500">
                <a:solidFill>
                  <a:schemeClr val="tx1"/>
                </a:solidFill>
                <a:latin typeface="Calibri" charset="0"/>
                <a:ea typeface="MS PGothic" charset="0"/>
                <a:cs typeface="MS PGothic" charset="0"/>
              </a:defRPr>
            </a:lvl7pPr>
            <a:lvl8pPr marL="3624796" indent="-241653" eaLnBrk="0" fontAlgn="base" hangingPunct="0">
              <a:spcBef>
                <a:spcPct val="0"/>
              </a:spcBef>
              <a:spcAft>
                <a:spcPct val="0"/>
              </a:spcAft>
              <a:defRPr sz="2500">
                <a:solidFill>
                  <a:schemeClr val="tx1"/>
                </a:solidFill>
                <a:latin typeface="Calibri" charset="0"/>
                <a:ea typeface="MS PGothic" charset="0"/>
                <a:cs typeface="MS PGothic" charset="0"/>
              </a:defRPr>
            </a:lvl8pPr>
            <a:lvl9pPr marL="4108102" indent="-241653" eaLnBrk="0" fontAlgn="base" hangingPunct="0">
              <a:spcBef>
                <a:spcPct val="0"/>
              </a:spcBef>
              <a:spcAft>
                <a:spcPct val="0"/>
              </a:spcAft>
              <a:defRPr sz="2500">
                <a:solidFill>
                  <a:schemeClr val="tx1"/>
                </a:solidFill>
                <a:latin typeface="Calibri" charset="0"/>
                <a:ea typeface="MS PGothic" charset="0"/>
                <a:cs typeface="MS PGothic" charset="0"/>
              </a:defRPr>
            </a:lvl9pPr>
          </a:lstStyle>
          <a:p>
            <a:pPr eaLnBrk="1" hangingPunct="1"/>
            <a:fld id="{2FA7CB50-1E5E-094D-BA59-03EDEC483DA0}" type="slidenum">
              <a:rPr lang="en-US" sz="1300"/>
              <a:pPr eaLnBrk="1" hangingPunct="1"/>
              <a:t>4</a:t>
            </a:fld>
            <a:endParaRPr lang="en-US" sz="1300"/>
          </a:p>
        </p:txBody>
      </p:sp>
    </p:spTree>
    <p:extLst>
      <p:ext uri="{BB962C8B-B14F-4D97-AF65-F5344CB8AC3E}">
        <p14:creationId xmlns:p14="http://schemas.microsoft.com/office/powerpoint/2010/main" val="826215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Calibri" charset="0"/>
                <a:ea typeface="MS PGothic" charset="0"/>
                <a:cs typeface="MS PGothic" charset="0"/>
              </a:defRPr>
            </a:lvl1pPr>
            <a:lvl2pPr marL="785372" indent="-302066" eaLnBrk="0" hangingPunct="0">
              <a:defRPr sz="2500">
                <a:solidFill>
                  <a:schemeClr val="tx1"/>
                </a:solidFill>
                <a:latin typeface="Calibri" charset="0"/>
                <a:ea typeface="MS PGothic" charset="0"/>
                <a:cs typeface="MS PGothic" charset="0"/>
              </a:defRPr>
            </a:lvl2pPr>
            <a:lvl3pPr marL="1208265" indent="-241653" eaLnBrk="0" hangingPunct="0">
              <a:defRPr sz="2500">
                <a:solidFill>
                  <a:schemeClr val="tx1"/>
                </a:solidFill>
                <a:latin typeface="Calibri" charset="0"/>
                <a:ea typeface="MS PGothic" charset="0"/>
                <a:cs typeface="MS PGothic" charset="0"/>
              </a:defRPr>
            </a:lvl3pPr>
            <a:lvl4pPr marL="1691571" indent="-241653" eaLnBrk="0" hangingPunct="0">
              <a:defRPr sz="2500">
                <a:solidFill>
                  <a:schemeClr val="tx1"/>
                </a:solidFill>
                <a:latin typeface="Calibri" charset="0"/>
                <a:ea typeface="MS PGothic" charset="0"/>
                <a:cs typeface="MS PGothic" charset="0"/>
              </a:defRPr>
            </a:lvl4pPr>
            <a:lvl5pPr marL="2174878" indent="-241653" eaLnBrk="0" hangingPunct="0">
              <a:defRPr sz="2500">
                <a:solidFill>
                  <a:schemeClr val="tx1"/>
                </a:solidFill>
                <a:latin typeface="Calibri" charset="0"/>
                <a:ea typeface="MS PGothic" charset="0"/>
                <a:cs typeface="MS PGothic" charset="0"/>
              </a:defRPr>
            </a:lvl5pPr>
            <a:lvl6pPr marL="2658184" indent="-241653" eaLnBrk="0" fontAlgn="base" hangingPunct="0">
              <a:spcBef>
                <a:spcPct val="0"/>
              </a:spcBef>
              <a:spcAft>
                <a:spcPct val="0"/>
              </a:spcAft>
              <a:defRPr sz="2500">
                <a:solidFill>
                  <a:schemeClr val="tx1"/>
                </a:solidFill>
                <a:latin typeface="Calibri" charset="0"/>
                <a:ea typeface="MS PGothic" charset="0"/>
                <a:cs typeface="MS PGothic" charset="0"/>
              </a:defRPr>
            </a:lvl6pPr>
            <a:lvl7pPr marL="3141490" indent="-241653" eaLnBrk="0" fontAlgn="base" hangingPunct="0">
              <a:spcBef>
                <a:spcPct val="0"/>
              </a:spcBef>
              <a:spcAft>
                <a:spcPct val="0"/>
              </a:spcAft>
              <a:defRPr sz="2500">
                <a:solidFill>
                  <a:schemeClr val="tx1"/>
                </a:solidFill>
                <a:latin typeface="Calibri" charset="0"/>
                <a:ea typeface="MS PGothic" charset="0"/>
                <a:cs typeface="MS PGothic" charset="0"/>
              </a:defRPr>
            </a:lvl7pPr>
            <a:lvl8pPr marL="3624796" indent="-241653" eaLnBrk="0" fontAlgn="base" hangingPunct="0">
              <a:spcBef>
                <a:spcPct val="0"/>
              </a:spcBef>
              <a:spcAft>
                <a:spcPct val="0"/>
              </a:spcAft>
              <a:defRPr sz="2500">
                <a:solidFill>
                  <a:schemeClr val="tx1"/>
                </a:solidFill>
                <a:latin typeface="Calibri" charset="0"/>
                <a:ea typeface="MS PGothic" charset="0"/>
                <a:cs typeface="MS PGothic" charset="0"/>
              </a:defRPr>
            </a:lvl8pPr>
            <a:lvl9pPr marL="4108102" indent="-241653" eaLnBrk="0" fontAlgn="base" hangingPunct="0">
              <a:spcBef>
                <a:spcPct val="0"/>
              </a:spcBef>
              <a:spcAft>
                <a:spcPct val="0"/>
              </a:spcAft>
              <a:defRPr sz="2500">
                <a:solidFill>
                  <a:schemeClr val="tx1"/>
                </a:solidFill>
                <a:latin typeface="Calibri" charset="0"/>
                <a:ea typeface="MS PGothic" charset="0"/>
                <a:cs typeface="MS PGothic" charset="0"/>
              </a:defRPr>
            </a:lvl9pPr>
          </a:lstStyle>
          <a:p>
            <a:pPr eaLnBrk="1" hangingPunct="1"/>
            <a:fld id="{8CE347F8-C36B-D842-9502-454FBB2D4293}" type="slidenum">
              <a:rPr lang="en-GB" sz="1300"/>
              <a:pPr eaLnBrk="1" hangingPunct="1"/>
              <a:t>7</a:t>
            </a:fld>
            <a:endParaRPr lang="en-GB" sz="1300"/>
          </a:p>
        </p:txBody>
      </p:sp>
      <p:sp>
        <p:nvSpPr>
          <p:cNvPr id="10240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24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What: Should be </a:t>
            </a:r>
            <a:r>
              <a:rPr lang="en-US" dirty="0" smtClean="0">
                <a:latin typeface="Calibri" charset="0"/>
              </a:rPr>
              <a:t>obvious</a:t>
            </a:r>
            <a:endParaRPr lang="en-US" dirty="0">
              <a:latin typeface="Calibri" charset="0"/>
            </a:endParaRPr>
          </a:p>
        </p:txBody>
      </p:sp>
    </p:spTree>
    <p:extLst>
      <p:ext uri="{BB962C8B-B14F-4D97-AF65-F5344CB8AC3E}">
        <p14:creationId xmlns:p14="http://schemas.microsoft.com/office/powerpoint/2010/main" val="1561342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20734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CA" dirty="0" smtClean="0"/>
              <a:t>Why</a:t>
            </a:r>
            <a:r>
              <a:rPr lang="en-CA" baseline="0" dirty="0" smtClean="0"/>
              <a:t> </a:t>
            </a:r>
            <a:r>
              <a:rPr lang="en-CA" baseline="0" dirty="0" err="1" smtClean="0"/>
              <a:t>CyRest</a:t>
            </a:r>
            <a:r>
              <a:rPr lang="en-CA" baseline="0" dirty="0" smtClean="0"/>
              <a:t> – make </a:t>
            </a:r>
            <a:r>
              <a:rPr lang="en-CA" baseline="0" dirty="0" err="1" smtClean="0"/>
              <a:t>cytoscape</a:t>
            </a:r>
            <a:r>
              <a:rPr lang="en-CA" baseline="0" dirty="0" smtClean="0"/>
              <a:t> a service</a:t>
            </a:r>
          </a:p>
          <a:p>
            <a:r>
              <a:rPr lang="en-CA" baseline="0" dirty="0" smtClean="0"/>
              <a:t>Rest = “representational State Transfer”</a:t>
            </a:r>
          </a:p>
          <a:p>
            <a:r>
              <a:rPr lang="en-CA" sz="1100" b="0" i="0" kern="1200" dirty="0" smtClean="0">
                <a:solidFill>
                  <a:schemeClr val="tx1"/>
                </a:solidFill>
                <a:effectLst/>
                <a:latin typeface="+mn-lt"/>
                <a:ea typeface="+mn-ea"/>
                <a:cs typeface="+mn-cs"/>
              </a:rPr>
              <a:t>Data can be exchanged as JSON between </a:t>
            </a:r>
            <a:r>
              <a:rPr lang="en-CA" sz="1100" b="0" i="0" kern="1200" dirty="0" err="1" smtClean="0">
                <a:solidFill>
                  <a:schemeClr val="tx1"/>
                </a:solidFill>
                <a:effectLst/>
                <a:latin typeface="+mn-lt"/>
                <a:ea typeface="+mn-ea"/>
                <a:cs typeface="+mn-cs"/>
              </a:rPr>
              <a:t>Cytoscape</a:t>
            </a:r>
            <a:r>
              <a:rPr lang="en-CA" sz="1100" b="0" i="0" kern="1200" dirty="0" smtClean="0">
                <a:solidFill>
                  <a:schemeClr val="tx1"/>
                </a:solidFill>
                <a:effectLst/>
                <a:latin typeface="+mn-lt"/>
                <a:ea typeface="+mn-ea"/>
                <a:cs typeface="+mn-cs"/>
              </a:rPr>
              <a:t> and Python code or </a:t>
            </a:r>
            <a:r>
              <a:rPr lang="en-CA" sz="1100" b="0" i="0" kern="1200" dirty="0" err="1" smtClean="0">
                <a:solidFill>
                  <a:schemeClr val="tx1"/>
                </a:solidFill>
                <a:effectLst/>
                <a:latin typeface="+mn-lt"/>
                <a:ea typeface="+mn-ea"/>
                <a:cs typeface="+mn-cs"/>
              </a:rPr>
              <a:t>cytoscape</a:t>
            </a:r>
            <a:r>
              <a:rPr lang="en-CA" sz="1100" b="0" i="0" kern="1200" dirty="0" smtClean="0">
                <a:solidFill>
                  <a:schemeClr val="tx1"/>
                </a:solidFill>
                <a:effectLst/>
                <a:latin typeface="+mn-lt"/>
                <a:ea typeface="+mn-ea"/>
                <a:cs typeface="+mn-cs"/>
              </a:rPr>
              <a:t> and R. Python and R has built-in support for JSON.</a:t>
            </a:r>
            <a:endParaRPr lang="en-CA" baseline="0" dirty="0" smtClean="0"/>
          </a:p>
          <a:p>
            <a:endParaRPr lang="en-CA" baseline="0" dirty="0" smtClean="0"/>
          </a:p>
          <a:p>
            <a:r>
              <a:rPr lang="en-CA" baseline="0" dirty="0" err="1" smtClean="0"/>
              <a:t>Jupyter</a:t>
            </a:r>
            <a:r>
              <a:rPr lang="en-CA" baseline="0" dirty="0" smtClean="0"/>
              <a:t> – </a:t>
            </a:r>
            <a:r>
              <a:rPr lang="en-CA" baseline="0" dirty="0" err="1" smtClean="0"/>
              <a:t>reproducilbe</a:t>
            </a:r>
            <a:r>
              <a:rPr lang="en-CA" baseline="0" dirty="0" smtClean="0"/>
              <a:t> workflows, sharable lab notes</a:t>
            </a:r>
            <a:endParaRPr lang="en-CA" dirty="0"/>
          </a:p>
        </p:txBody>
      </p:sp>
    </p:spTree>
    <p:extLst>
      <p:ext uri="{BB962C8B-B14F-4D97-AF65-F5344CB8AC3E}">
        <p14:creationId xmlns:p14="http://schemas.microsoft.com/office/powerpoint/2010/main" val="1678880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CA" dirty="0" smtClean="0"/>
              <a:t>In order for</a:t>
            </a:r>
            <a:r>
              <a:rPr lang="en-CA" baseline="0" dirty="0" smtClean="0"/>
              <a:t> the programmers to access functionality available in apps the app developer needs to add commands to do so.  As scripting </a:t>
            </a:r>
            <a:r>
              <a:rPr lang="en-CA" baseline="0" dirty="0" err="1" smtClean="0"/>
              <a:t>cytoscape</a:t>
            </a:r>
            <a:r>
              <a:rPr lang="en-CA" baseline="0" dirty="0" smtClean="0"/>
              <a:t> because more user friendly more and more apps enable this sort of functionality.</a:t>
            </a:r>
            <a:endParaRPr lang="en-CA" dirty="0"/>
          </a:p>
        </p:txBody>
      </p:sp>
    </p:spTree>
    <p:extLst>
      <p:ext uri="{BB962C8B-B14F-4D97-AF65-F5344CB8AC3E}">
        <p14:creationId xmlns:p14="http://schemas.microsoft.com/office/powerpoint/2010/main" val="2726892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621543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711065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3" y="1122364"/>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3" y="3602038"/>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B69A60-8976-4E49-A4A7-9DE293C8882F}"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59004587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B69A60-8976-4E49-A4A7-9DE293C8882F}"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43831892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9" y="365128"/>
            <a:ext cx="1971675" cy="581183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8"/>
            <a:ext cx="5800725" cy="58118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B69A60-8976-4E49-A4A7-9DE293C8882F}"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95728007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2" y="593367"/>
            <a:ext cx="8520601"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2" y="1536633"/>
            <a:ext cx="8520601"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58686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3" y="1122364"/>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3" y="3602038"/>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B69A60-8976-4E49-A4A7-9DE293C8882F}"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176801687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B69A60-8976-4E49-A4A7-9DE293C8882F}"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2BE80-5BC0-8B4E-B14B-C03D94A130A1}" type="slidenum">
              <a:rPr lang="en-US" smtClean="0"/>
              <a:t>‹#›</a:t>
            </a:fld>
            <a:endParaRPr lang="en-US"/>
          </a:p>
        </p:txBody>
      </p:sp>
      <p:sp>
        <p:nvSpPr>
          <p:cNvPr id="7" name="Rectangle 6"/>
          <p:cNvSpPr/>
          <p:nvPr userDrawn="1"/>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8" name="TextBox 7"/>
          <p:cNvSpPr txBox="1">
            <a:spLocks noChangeArrowheads="1"/>
          </p:cNvSpPr>
          <p:nvPr userDrawn="1"/>
        </p:nvSpPr>
        <p:spPr bwMode="auto">
          <a:xfrm>
            <a:off x="76201" y="6429375"/>
            <a:ext cx="6705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500" b="1" dirty="0" smtClean="0">
                <a:solidFill>
                  <a:schemeClr val="bg1"/>
                </a:solidFill>
                <a:latin typeface="Calibri" charset="0"/>
                <a:cs typeface="Calibri" charset="0"/>
              </a:rPr>
              <a:t>Module 3: Network Visualization with Cytoscape</a:t>
            </a:r>
          </a:p>
          <a:p>
            <a:pPr eaLnBrk="1" hangingPunct="1">
              <a:defRPr/>
            </a:pPr>
            <a:endParaRPr lang="en-US" sz="1500" b="1" dirty="0" smtClean="0">
              <a:solidFill>
                <a:schemeClr val="bg1"/>
              </a:solidFill>
              <a:latin typeface="Calibri" charset="0"/>
              <a:cs typeface="Calibri" charset="0"/>
            </a:endParaRPr>
          </a:p>
        </p:txBody>
      </p:sp>
      <p:sp>
        <p:nvSpPr>
          <p:cNvPr id="9" name="TextBox 8"/>
          <p:cNvSpPr txBox="1"/>
          <p:nvPr userDrawn="1"/>
        </p:nvSpPr>
        <p:spPr>
          <a:xfrm>
            <a:off x="6705602" y="6396040"/>
            <a:ext cx="2362201" cy="369332"/>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1800" b="1" smtClean="0">
                <a:cs typeface="Arial" charset="0"/>
              </a:rPr>
              <a:t>bio</a:t>
            </a:r>
            <a:r>
              <a:rPr lang="en-US" sz="1800" smtClean="0">
                <a:cs typeface="Arial" charset="0"/>
              </a:rPr>
              <a:t>informatics</a:t>
            </a:r>
            <a:r>
              <a:rPr lang="en-US" sz="1050" smtClean="0">
                <a:cs typeface="Arial" charset="0"/>
              </a:rPr>
              <a:t>.ca</a:t>
            </a:r>
            <a:endParaRPr lang="en-US" sz="1800" smtClean="0">
              <a:cs typeface="Arial" charset="0"/>
            </a:endParaRPr>
          </a:p>
        </p:txBody>
      </p:sp>
    </p:spTree>
    <p:extLst>
      <p:ext uri="{BB962C8B-B14F-4D97-AF65-F5344CB8AC3E}">
        <p14:creationId xmlns:p14="http://schemas.microsoft.com/office/powerpoint/2010/main" val="328428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709741"/>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90"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B69A60-8976-4E49-A4A7-9DE293C8882F}"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85978461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2" y="1825625"/>
            <a:ext cx="3886201"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3" y="1825625"/>
            <a:ext cx="3886201"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B69A60-8976-4E49-A4A7-9DE293C8882F}" type="datetimeFigureOut">
              <a:rPr lang="en-US" smtClean="0"/>
              <a:t>5/12/2016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212996325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4"/>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681164"/>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B69A60-8976-4E49-A4A7-9DE293C8882F}" type="datetimeFigureOut">
              <a:rPr lang="en-US" smtClean="0"/>
              <a:t>5/12/2016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1887498135"/>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B69A60-8976-4E49-A4A7-9DE293C8882F}" type="datetimeFigureOut">
              <a:rPr lang="en-US" smtClean="0"/>
              <a:t>5/12/2016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55272146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B69A60-8976-4E49-A4A7-9DE293C8882F}" type="datetimeFigureOut">
              <a:rPr lang="en-US" smtClean="0"/>
              <a:t>5/12/2016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lvl="0">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1722821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B69A60-8976-4E49-A4A7-9DE293C8882F}"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2BE80-5BC0-8B4E-B14B-C03D94A130A1}" type="slidenum">
              <a:rPr lang="en-US" smtClean="0"/>
              <a:t>‹#›</a:t>
            </a:fld>
            <a:endParaRPr lang="en-US"/>
          </a:p>
        </p:txBody>
      </p:sp>
      <p:sp>
        <p:nvSpPr>
          <p:cNvPr id="7" name="Rectangle 6"/>
          <p:cNvSpPr/>
          <p:nvPr userDrawn="1"/>
        </p:nvSpPr>
        <p:spPr>
          <a:xfrm>
            <a:off x="0" y="6400800"/>
            <a:ext cx="9144000" cy="457200"/>
          </a:xfrm>
          <a:prstGeom prst="rect">
            <a:avLst/>
          </a:prstGeom>
          <a:solidFill>
            <a:srgbClr val="CA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8" name="TextBox 7"/>
          <p:cNvSpPr txBox="1">
            <a:spLocks noChangeArrowheads="1"/>
          </p:cNvSpPr>
          <p:nvPr userDrawn="1"/>
        </p:nvSpPr>
        <p:spPr bwMode="auto">
          <a:xfrm>
            <a:off x="76201" y="6429375"/>
            <a:ext cx="6705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500" b="1" dirty="0" smtClean="0">
                <a:solidFill>
                  <a:schemeClr val="bg1"/>
                </a:solidFill>
                <a:latin typeface="Calibri" charset="0"/>
                <a:cs typeface="Calibri" charset="0"/>
              </a:rPr>
              <a:t>Module 3: Network Visualization with Cytoscape</a:t>
            </a:r>
          </a:p>
          <a:p>
            <a:pPr eaLnBrk="1" hangingPunct="1">
              <a:defRPr/>
            </a:pPr>
            <a:endParaRPr lang="en-US" sz="1500" b="1" dirty="0" smtClean="0">
              <a:solidFill>
                <a:schemeClr val="bg1"/>
              </a:solidFill>
              <a:latin typeface="Calibri" charset="0"/>
              <a:cs typeface="Calibri" charset="0"/>
            </a:endParaRPr>
          </a:p>
        </p:txBody>
      </p:sp>
      <p:sp>
        <p:nvSpPr>
          <p:cNvPr id="9" name="TextBox 8"/>
          <p:cNvSpPr txBox="1"/>
          <p:nvPr userDrawn="1"/>
        </p:nvSpPr>
        <p:spPr>
          <a:xfrm>
            <a:off x="6705602" y="6396040"/>
            <a:ext cx="2362201" cy="369332"/>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1800" b="1" smtClean="0">
                <a:cs typeface="Arial" charset="0"/>
              </a:rPr>
              <a:t>bio</a:t>
            </a:r>
            <a:r>
              <a:rPr lang="en-US" sz="1800" smtClean="0">
                <a:cs typeface="Arial" charset="0"/>
              </a:rPr>
              <a:t>informatics</a:t>
            </a:r>
            <a:r>
              <a:rPr lang="en-US" sz="1050" smtClean="0">
                <a:cs typeface="Arial" charset="0"/>
              </a:rPr>
              <a:t>.ca</a:t>
            </a:r>
            <a:endParaRPr lang="en-US" sz="1800" smtClean="0">
              <a:cs typeface="Arial" charset="0"/>
            </a:endParaRPr>
          </a:p>
        </p:txBody>
      </p:sp>
    </p:spTree>
    <p:extLst>
      <p:ext uri="{BB962C8B-B14F-4D97-AF65-F5344CB8AC3E}">
        <p14:creationId xmlns:p14="http://schemas.microsoft.com/office/powerpoint/2010/main" val="19690733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3" y="457200"/>
            <a:ext cx="2949179"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9"/>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3" y="2057402"/>
            <a:ext cx="2949179"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B69A60-8976-4E49-A4A7-9DE293C8882F}" type="datetimeFigureOut">
              <a:rPr lang="en-US" smtClean="0"/>
              <a:t>5/12/2016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943173363"/>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3" y="457200"/>
            <a:ext cx="2949179"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9"/>
            <a:ext cx="4629151"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3" y="2057402"/>
            <a:ext cx="2949179"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B69A60-8976-4E49-A4A7-9DE293C8882F}" type="datetimeFigureOut">
              <a:rPr lang="en-US" smtClean="0"/>
              <a:t>5/12/2016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1337913434"/>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B69A60-8976-4E49-A4A7-9DE293C8882F}"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9817501"/>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9" y="365128"/>
            <a:ext cx="1971675" cy="581183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8"/>
            <a:ext cx="5800725" cy="58118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B69A60-8976-4E49-A4A7-9DE293C8882F}"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179398213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709741"/>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90"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B69A60-8976-4E49-A4A7-9DE293C8882F}" type="datetimeFigureOut">
              <a:rPr lang="en-US" smtClean="0"/>
              <a:t>5/12/2016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149274275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2" y="1825625"/>
            <a:ext cx="3886201"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3" y="1825625"/>
            <a:ext cx="3886201"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B69A60-8976-4E49-A4A7-9DE293C8882F}" type="datetimeFigureOut">
              <a:rPr lang="en-US" smtClean="0"/>
              <a:t>5/12/2016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162358625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4"/>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681164"/>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B69A60-8976-4E49-A4A7-9DE293C8882F}" type="datetimeFigureOut">
              <a:rPr lang="en-US" smtClean="0"/>
              <a:t>5/12/2016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168703623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B69A60-8976-4E49-A4A7-9DE293C8882F}" type="datetimeFigureOut">
              <a:rPr lang="en-US" smtClean="0"/>
              <a:t>5/12/2016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79134307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B69A60-8976-4E49-A4A7-9DE293C8882F}" type="datetimeFigureOut">
              <a:rPr lang="en-US" smtClean="0"/>
              <a:t>5/12/2016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lvl="0">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736852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3" y="457200"/>
            <a:ext cx="2949179"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9"/>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3" y="2057402"/>
            <a:ext cx="2949179"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B69A60-8976-4E49-A4A7-9DE293C8882F}" type="datetimeFigureOut">
              <a:rPr lang="en-US" smtClean="0"/>
              <a:t>5/12/2016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188860342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3" y="457200"/>
            <a:ext cx="2949179"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9"/>
            <a:ext cx="4629151"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3" y="2057402"/>
            <a:ext cx="2949179"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B69A60-8976-4E49-A4A7-9DE293C8882F}" type="datetimeFigureOut">
              <a:rPr lang="en-US" smtClean="0"/>
              <a:t>5/12/2016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194946131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3"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3" y="1825625"/>
            <a:ext cx="7886700"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2" y="6356352"/>
            <a:ext cx="2057401"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EB69A60-8976-4E49-A4A7-9DE293C8882F}" type="datetimeFigureOut">
              <a:rPr lang="en-US" smtClean="0"/>
              <a:t>5/12/2016</a:t>
            </a:fld>
            <a:endParaRPr lang="en-US"/>
          </a:p>
        </p:txBody>
      </p:sp>
      <p:sp>
        <p:nvSpPr>
          <p:cNvPr id="5" name="Footer Placeholder 4"/>
          <p:cNvSpPr>
            <a:spLocks noGrp="1"/>
          </p:cNvSpPr>
          <p:nvPr>
            <p:ph type="ftr" sz="quarter" idx="3"/>
          </p:nvPr>
        </p:nvSpPr>
        <p:spPr>
          <a:xfrm>
            <a:off x="3028953"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3" y="6356352"/>
            <a:ext cx="2057401"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163476502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3"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3" y="1825625"/>
            <a:ext cx="7886700"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2" y="6356352"/>
            <a:ext cx="2057401"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EB69A60-8976-4E49-A4A7-9DE293C8882F}" type="datetimeFigureOut">
              <a:rPr lang="en-US" smtClean="0"/>
              <a:t>5/12/2016</a:t>
            </a:fld>
            <a:endParaRPr lang="en-US"/>
          </a:p>
        </p:txBody>
      </p:sp>
      <p:sp>
        <p:nvSpPr>
          <p:cNvPr id="5" name="Footer Placeholder 4"/>
          <p:cNvSpPr>
            <a:spLocks noGrp="1"/>
          </p:cNvSpPr>
          <p:nvPr>
            <p:ph type="ftr" sz="quarter" idx="3"/>
          </p:nvPr>
        </p:nvSpPr>
        <p:spPr>
          <a:xfrm>
            <a:off x="3028953"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3" y="6356352"/>
            <a:ext cx="2057401"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lvl="0" algn="r">
              <a:spcBef>
                <a:spcPts val="0"/>
              </a:spcBef>
              <a:buNone/>
            </a:pPr>
            <a:fld id="{00000000-1234-1234-1234-123412341234}" type="slidenum">
              <a:rPr lang="en" sz="1000" smtClean="0">
                <a:solidFill>
                  <a:schemeClr val="dk2"/>
                </a:solidFill>
              </a:rPr>
              <a:t>‹#›</a:t>
            </a:fld>
            <a:endParaRPr lang="en" sz="1000">
              <a:solidFill>
                <a:schemeClr val="dk2"/>
              </a:solidFill>
            </a:endParaRPr>
          </a:p>
        </p:txBody>
      </p:sp>
    </p:spTree>
    <p:extLst>
      <p:ext uri="{BB962C8B-B14F-4D97-AF65-F5344CB8AC3E}">
        <p14:creationId xmlns:p14="http://schemas.microsoft.com/office/powerpoint/2010/main" val="132958501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aps.cytoscape.org/" TargetMode="External"/><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github.com/idekerlab/vizbi-2015/tree/master/tutorials"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2.png"/><Relationship Id="rId4" Type="http://schemas.openxmlformats.org/officeDocument/2006/relationships/hyperlink" Target="https://github.com/idekerlab/cyREST/wiki/Tutorials"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 Id="rId5" Type="http://schemas.openxmlformats.org/officeDocument/2006/relationships/image" Target="../media/image39.jpe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42.png"/><Relationship Id="rId4" Type="http://schemas.openxmlformats.org/officeDocument/2006/relationships/hyperlink" Target="http://wiki.cytoscape.org/Cytoscape_User_Manual/Visual_Styl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wmf"/><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9.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Shape 54"/>
          <p:cNvPicPr preferRelativeResize="0"/>
          <p:nvPr/>
        </p:nvPicPr>
        <p:blipFill>
          <a:blip r:embed="rId3">
            <a:alphaModFix/>
          </a:blip>
          <a:stretch>
            <a:fillRect/>
          </a:stretch>
        </p:blipFill>
        <p:spPr>
          <a:xfrm>
            <a:off x="78901" y="805134"/>
            <a:ext cx="1333500" cy="1016000"/>
          </a:xfrm>
          <a:prstGeom prst="rect">
            <a:avLst/>
          </a:prstGeom>
          <a:noFill/>
          <a:ln>
            <a:noFill/>
          </a:ln>
        </p:spPr>
      </p:pic>
      <p:pic>
        <p:nvPicPr>
          <p:cNvPr id="55" name="Shape 55"/>
          <p:cNvPicPr preferRelativeResize="0"/>
          <p:nvPr/>
        </p:nvPicPr>
        <p:blipFill>
          <a:blip r:embed="rId4">
            <a:alphaModFix/>
          </a:blip>
          <a:stretch>
            <a:fillRect/>
          </a:stretch>
        </p:blipFill>
        <p:spPr>
          <a:xfrm>
            <a:off x="1548974" y="198985"/>
            <a:ext cx="6915151" cy="1892300"/>
          </a:xfrm>
          <a:prstGeom prst="rect">
            <a:avLst/>
          </a:prstGeom>
          <a:noFill/>
          <a:ln>
            <a:noFill/>
          </a:ln>
        </p:spPr>
      </p:pic>
      <p:sp>
        <p:nvSpPr>
          <p:cNvPr id="56" name="Shape 56"/>
          <p:cNvSpPr txBox="1"/>
          <p:nvPr/>
        </p:nvSpPr>
        <p:spPr>
          <a:xfrm>
            <a:off x="1541811" y="2278550"/>
            <a:ext cx="6915300" cy="4223851"/>
          </a:xfrm>
          <a:prstGeom prst="rect">
            <a:avLst/>
          </a:prstGeom>
          <a:noFill/>
          <a:ln>
            <a:noFill/>
          </a:ln>
        </p:spPr>
        <p:txBody>
          <a:bodyPr lIns="91425" tIns="91425" rIns="91425" bIns="91425" anchor="t" anchorCtr="0">
            <a:noAutofit/>
          </a:bodyPr>
          <a:lstStyle/>
          <a:p>
            <a:pPr lvl="0" rtl="0">
              <a:lnSpc>
                <a:spcPct val="138000"/>
              </a:lnSpc>
              <a:spcBef>
                <a:spcPts val="0"/>
              </a:spcBef>
              <a:buClr>
                <a:schemeClr val="dk1"/>
              </a:buClr>
              <a:buSzPct val="61111"/>
              <a:buFont typeface="Arial"/>
              <a:buNone/>
            </a:pPr>
            <a:r>
              <a:rPr lang="en" sz="1800" dirty="0">
                <a:latin typeface="Impact"/>
                <a:ea typeface="Impact"/>
                <a:cs typeface="Impact"/>
                <a:sym typeface="Impact"/>
              </a:rPr>
              <a:t>Workshop 4</a:t>
            </a:r>
          </a:p>
          <a:p>
            <a:pPr lvl="0" rtl="0">
              <a:lnSpc>
                <a:spcPct val="138000"/>
              </a:lnSpc>
              <a:spcBef>
                <a:spcPts val="0"/>
              </a:spcBef>
              <a:buClr>
                <a:schemeClr val="dk1"/>
              </a:buClr>
              <a:buSzPct val="61111"/>
              <a:buFont typeface="Arial"/>
              <a:buNone/>
            </a:pPr>
            <a:r>
              <a:rPr lang="en" sz="1800" dirty="0">
                <a:solidFill>
                  <a:srgbClr val="FF0000"/>
                </a:solidFill>
                <a:latin typeface="Impact"/>
                <a:ea typeface="Impact"/>
                <a:cs typeface="Impact"/>
                <a:sym typeface="Impact"/>
              </a:rPr>
              <a:t>Network visualization and analysis with </a:t>
            </a:r>
            <a:r>
              <a:rPr lang="en" sz="1800" dirty="0" err="1">
                <a:solidFill>
                  <a:srgbClr val="FF0000"/>
                </a:solidFill>
                <a:latin typeface="Impact"/>
                <a:ea typeface="Impact"/>
                <a:cs typeface="Impact"/>
                <a:sym typeface="Impact"/>
              </a:rPr>
              <a:t>Cytoscape</a:t>
            </a:r>
            <a:endParaRPr lang="en" sz="1800" dirty="0">
              <a:solidFill>
                <a:srgbClr val="FF0000"/>
              </a:solidFill>
              <a:latin typeface="Impact"/>
              <a:ea typeface="Impact"/>
              <a:cs typeface="Impact"/>
              <a:sym typeface="Impact"/>
            </a:endParaRPr>
          </a:p>
          <a:p>
            <a:pPr lvl="0" rtl="0">
              <a:lnSpc>
                <a:spcPct val="138000"/>
              </a:lnSpc>
              <a:spcBef>
                <a:spcPts val="0"/>
              </a:spcBef>
              <a:buClr>
                <a:schemeClr val="dk1"/>
              </a:buClr>
              <a:buSzPct val="61111"/>
              <a:buFont typeface="Arial"/>
              <a:buNone/>
            </a:pPr>
            <a:r>
              <a:rPr lang="en" sz="1800" dirty="0">
                <a:latin typeface="Impact"/>
                <a:ea typeface="Impact"/>
                <a:cs typeface="Impact"/>
                <a:sym typeface="Impact"/>
              </a:rPr>
              <a:t>Date: Monday, May 16, 2016</a:t>
            </a:r>
          </a:p>
          <a:p>
            <a:pPr lvl="0" rtl="0">
              <a:lnSpc>
                <a:spcPct val="138000"/>
              </a:lnSpc>
              <a:spcBef>
                <a:spcPts val="0"/>
              </a:spcBef>
              <a:buClr>
                <a:schemeClr val="dk1"/>
              </a:buClr>
              <a:buSzPct val="61111"/>
              <a:buFont typeface="Arial"/>
              <a:buNone/>
            </a:pPr>
            <a:r>
              <a:rPr lang="en" sz="1800" dirty="0">
                <a:latin typeface="Impact"/>
                <a:ea typeface="Impact"/>
                <a:cs typeface="Impact"/>
                <a:sym typeface="Impact"/>
              </a:rPr>
              <a:t>Time:  1:30pm-3:30pm</a:t>
            </a:r>
          </a:p>
          <a:p>
            <a:pPr lvl="0" rtl="0">
              <a:lnSpc>
                <a:spcPct val="138000"/>
              </a:lnSpc>
              <a:spcBef>
                <a:spcPts val="0"/>
              </a:spcBef>
              <a:buClr>
                <a:schemeClr val="dk1"/>
              </a:buClr>
              <a:buSzPct val="61111"/>
              <a:buFont typeface="Arial"/>
              <a:buNone/>
            </a:pPr>
            <a:r>
              <a:rPr lang="en" sz="1800" dirty="0">
                <a:latin typeface="Impact"/>
                <a:ea typeface="Impact"/>
                <a:cs typeface="Impact"/>
                <a:sym typeface="Impact"/>
              </a:rPr>
              <a:t>Location:  VC 101</a:t>
            </a:r>
          </a:p>
          <a:p>
            <a:pPr lvl="0" rtl="0">
              <a:lnSpc>
                <a:spcPct val="138000"/>
              </a:lnSpc>
              <a:spcBef>
                <a:spcPts val="0"/>
              </a:spcBef>
              <a:buClr>
                <a:schemeClr val="dk1"/>
              </a:buClr>
              <a:buSzPct val="61111"/>
              <a:buFont typeface="Arial"/>
              <a:buNone/>
            </a:pPr>
            <a:r>
              <a:rPr lang="en" sz="1800" dirty="0">
                <a:latin typeface="Impact"/>
                <a:ea typeface="Impact"/>
                <a:cs typeface="Impact"/>
                <a:sym typeface="Impact"/>
              </a:rPr>
              <a:t>Instructors:  Ruth Isserlin, Jeff Liu, Veronique </a:t>
            </a:r>
            <a:r>
              <a:rPr lang="en" sz="1800" dirty="0" err="1">
                <a:latin typeface="Impact"/>
                <a:ea typeface="Impact"/>
                <a:cs typeface="Impact"/>
                <a:sym typeface="Impact"/>
              </a:rPr>
              <a:t>Voisin</a:t>
            </a:r>
            <a:r>
              <a:rPr lang="en" sz="1800" dirty="0">
                <a:latin typeface="Impact"/>
                <a:ea typeface="Impact"/>
                <a:cs typeface="Impact"/>
                <a:sym typeface="Impact"/>
              </a:rPr>
              <a:t> (Bader lab</a:t>
            </a:r>
            <a:r>
              <a:rPr lang="en" sz="1800" dirty="0" smtClean="0">
                <a:latin typeface="Impact"/>
                <a:ea typeface="Impact"/>
                <a:cs typeface="Impact"/>
                <a:sym typeface="Impact"/>
              </a:rPr>
              <a:t>)</a:t>
            </a:r>
            <a:endParaRPr lang="en-US" sz="1800" dirty="0" smtClean="0">
              <a:latin typeface="Impact"/>
              <a:ea typeface="Impact"/>
              <a:cs typeface="Impact"/>
              <a:sym typeface="Impact"/>
            </a:endParaRPr>
          </a:p>
          <a:p>
            <a:pPr lvl="0" rtl="0">
              <a:lnSpc>
                <a:spcPct val="138000"/>
              </a:lnSpc>
              <a:spcBef>
                <a:spcPts val="0"/>
              </a:spcBef>
              <a:buClr>
                <a:schemeClr val="dk1"/>
              </a:buClr>
              <a:buSzPct val="61111"/>
              <a:buFont typeface="Arial"/>
              <a:buNone/>
            </a:pPr>
            <a:r>
              <a:rPr lang="en-US" sz="1800" dirty="0" smtClean="0">
                <a:latin typeface="Impact"/>
                <a:ea typeface="Impact"/>
                <a:cs typeface="Impact"/>
                <a:sym typeface="Impact"/>
              </a:rPr>
              <a:t>Max Franz and Mike Kucera (Core </a:t>
            </a:r>
            <a:r>
              <a:rPr lang="en-US" sz="1800" dirty="0" err="1" smtClean="0">
                <a:latin typeface="Impact"/>
                <a:ea typeface="Impact"/>
                <a:cs typeface="Impact"/>
                <a:sym typeface="Impact"/>
              </a:rPr>
              <a:t>cytoscape</a:t>
            </a:r>
            <a:r>
              <a:rPr lang="en-US" sz="1800" dirty="0" smtClean="0">
                <a:latin typeface="Impact"/>
                <a:ea typeface="Impact"/>
                <a:cs typeface="Impact"/>
                <a:sym typeface="Impact"/>
              </a:rPr>
              <a:t> developers)</a:t>
            </a:r>
          </a:p>
          <a:p>
            <a:pPr lvl="0" rtl="0">
              <a:lnSpc>
                <a:spcPct val="138000"/>
              </a:lnSpc>
              <a:spcBef>
                <a:spcPts val="0"/>
              </a:spcBef>
              <a:buClr>
                <a:schemeClr val="dk1"/>
              </a:buClr>
              <a:buSzPct val="61111"/>
              <a:buFont typeface="Arial"/>
              <a:buNone/>
            </a:pPr>
            <a:r>
              <a:rPr lang="en-US" sz="1800" dirty="0" smtClean="0">
                <a:latin typeface="Impact"/>
                <a:ea typeface="Impact"/>
                <a:cs typeface="Impact"/>
                <a:sym typeface="Impact"/>
              </a:rPr>
              <a:t>Mohamed </a:t>
            </a:r>
            <a:r>
              <a:rPr lang="en-US" sz="1800" dirty="0" err="1" smtClean="0">
                <a:latin typeface="Impact"/>
                <a:ea typeface="Impact"/>
                <a:cs typeface="Impact"/>
                <a:sym typeface="Impact"/>
              </a:rPr>
              <a:t>Helmy</a:t>
            </a:r>
            <a:r>
              <a:rPr lang="en-US" sz="1800" dirty="0" smtClean="0">
                <a:latin typeface="Impact"/>
                <a:ea typeface="Impact"/>
                <a:cs typeface="Impact"/>
                <a:sym typeface="Impact"/>
              </a:rPr>
              <a:t>, and Shirley Hui </a:t>
            </a:r>
            <a:endParaRPr lang="en-US" sz="1800" dirty="0" smtClean="0">
              <a:latin typeface="Impact"/>
              <a:ea typeface="Impact"/>
              <a:cs typeface="Impact"/>
              <a:sym typeface="Impact"/>
            </a:endParaRPr>
          </a:p>
          <a:p>
            <a:endParaRPr lang="en-CA" sz="1800" dirty="0" smtClean="0"/>
          </a:p>
          <a:p>
            <a:pPr algn="ctr"/>
            <a:r>
              <a:rPr lang="en-CA" sz="1800" b="1" dirty="0" smtClean="0"/>
              <a:t>How </a:t>
            </a:r>
            <a:r>
              <a:rPr lang="en-CA" sz="1800" b="1" dirty="0"/>
              <a:t>to access the internet</a:t>
            </a:r>
          </a:p>
          <a:p>
            <a:pPr algn="ctr"/>
            <a:r>
              <a:rPr lang="en-CA" sz="1800" dirty="0"/>
              <a:t>Username: GLBio2016</a:t>
            </a:r>
            <a:br>
              <a:rPr lang="en-CA" sz="1800" dirty="0"/>
            </a:br>
            <a:r>
              <a:rPr lang="en-CA" sz="1800" dirty="0"/>
              <a:t>Password: ccbc2016</a:t>
            </a:r>
          </a:p>
          <a:p>
            <a:pPr lvl="0" rtl="0">
              <a:lnSpc>
                <a:spcPct val="138000"/>
              </a:lnSpc>
              <a:spcBef>
                <a:spcPts val="0"/>
              </a:spcBef>
              <a:buClr>
                <a:schemeClr val="dk1"/>
              </a:buClr>
              <a:buSzPct val="61111"/>
              <a:buFont typeface="Arial"/>
              <a:buNone/>
            </a:pPr>
            <a:endParaRPr lang="en" sz="1800" dirty="0">
              <a:latin typeface="Impact"/>
              <a:ea typeface="Impact"/>
              <a:cs typeface="Impact"/>
              <a:sym typeface="Impact"/>
            </a:endParaRPr>
          </a:p>
          <a:p>
            <a:pPr lvl="0">
              <a:spcBef>
                <a:spcPts val="0"/>
              </a:spcBef>
              <a:buNone/>
            </a:pPr>
            <a:endParaRPr sz="1800" dirty="0">
              <a:latin typeface="Impact"/>
              <a:ea typeface="Impact"/>
              <a:cs typeface="Impact"/>
              <a:sym typeface="Impact"/>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203775" cy="6858000"/>
          </a:xfrm>
          <a:prstGeom prst="rect">
            <a:avLst/>
          </a:prstGeom>
        </p:spPr>
      </p:pic>
      <p:sp>
        <p:nvSpPr>
          <p:cNvPr id="3" name="TextBox 2"/>
          <p:cNvSpPr txBox="1"/>
          <p:nvPr/>
        </p:nvSpPr>
        <p:spPr>
          <a:xfrm>
            <a:off x="5599811" y="189023"/>
            <a:ext cx="3395332" cy="3754874"/>
          </a:xfrm>
          <a:prstGeom prst="rect">
            <a:avLst/>
          </a:prstGeom>
          <a:noFill/>
        </p:spPr>
        <p:txBody>
          <a:bodyPr wrap="square" rtlCol="0">
            <a:spAutoFit/>
          </a:bodyPr>
          <a:lstStyle/>
          <a:p>
            <a:r>
              <a:rPr lang="en-US" dirty="0" smtClean="0">
                <a:hlinkClick r:id="rId3"/>
              </a:rPr>
              <a:t>http://aps.cytoscape.org</a:t>
            </a:r>
            <a:endParaRPr lang="en-US" dirty="0" smtClean="0"/>
          </a:p>
          <a:p>
            <a:endParaRPr lang="en-US" dirty="0"/>
          </a:p>
          <a:p>
            <a:r>
              <a:rPr lang="en-US" b="1" dirty="0" smtClean="0"/>
              <a:t>More than 250 available apps to extend </a:t>
            </a:r>
            <a:r>
              <a:rPr lang="en-US" b="1" dirty="0" err="1"/>
              <a:t>C</a:t>
            </a:r>
            <a:r>
              <a:rPr lang="en-US" b="1" dirty="0" err="1" smtClean="0"/>
              <a:t>ytoscape</a:t>
            </a:r>
            <a:r>
              <a:rPr lang="en-US" b="1" dirty="0" smtClean="0"/>
              <a:t> </a:t>
            </a:r>
            <a:r>
              <a:rPr lang="en-US" b="1" dirty="0" smtClean="0"/>
              <a:t>functionality </a:t>
            </a:r>
            <a:r>
              <a:rPr lang="en-US" b="1" dirty="0" smtClean="0"/>
              <a:t>ranging in type including</a:t>
            </a:r>
            <a:r>
              <a:rPr lang="en-US" dirty="0" smtClean="0"/>
              <a:t>:</a:t>
            </a:r>
          </a:p>
          <a:p>
            <a:r>
              <a:rPr lang="en-US" dirty="0" smtClean="0"/>
              <a:t>Network generation</a:t>
            </a:r>
          </a:p>
          <a:p>
            <a:r>
              <a:rPr lang="en-US" dirty="0" smtClean="0"/>
              <a:t>Data visualization</a:t>
            </a:r>
          </a:p>
          <a:p>
            <a:r>
              <a:rPr lang="en-US" dirty="0" smtClean="0"/>
              <a:t>Online data import</a:t>
            </a:r>
          </a:p>
          <a:p>
            <a:r>
              <a:rPr lang="en-US" dirty="0" smtClean="0"/>
              <a:t>Graph analysis</a:t>
            </a:r>
          </a:p>
          <a:p>
            <a:r>
              <a:rPr lang="en-US" dirty="0" smtClean="0"/>
              <a:t>Integrated analysis</a:t>
            </a:r>
          </a:p>
          <a:p>
            <a:r>
              <a:rPr lang="en-US" dirty="0" smtClean="0"/>
              <a:t>Network analysis</a:t>
            </a:r>
          </a:p>
          <a:p>
            <a:r>
              <a:rPr lang="en-US" dirty="0" smtClean="0"/>
              <a:t>Clustering</a:t>
            </a:r>
          </a:p>
          <a:p>
            <a:r>
              <a:rPr lang="en-US" dirty="0" smtClean="0"/>
              <a:t>Enrichment analysis</a:t>
            </a:r>
          </a:p>
          <a:p>
            <a:r>
              <a:rPr lang="en-US" dirty="0" smtClean="0"/>
              <a:t>Data integration</a:t>
            </a:r>
          </a:p>
          <a:p>
            <a:r>
              <a:rPr lang="en-US" dirty="0" smtClean="0"/>
              <a:t>Scripting</a:t>
            </a:r>
          </a:p>
          <a:p>
            <a:r>
              <a:rPr lang="en-US" dirty="0" smtClean="0"/>
              <a:t>Layout</a:t>
            </a:r>
            <a:r>
              <a:rPr lang="is-IS" dirty="0" smtClean="0"/>
              <a:t>…..</a:t>
            </a:r>
            <a:endParaRPr lang="en-US" dirty="0" smtClean="0"/>
          </a:p>
          <a:p>
            <a:endParaRPr lang="en-US" dirty="0"/>
          </a:p>
        </p:txBody>
      </p:sp>
      <p:sp>
        <p:nvSpPr>
          <p:cNvPr id="4" name="TextBox 3"/>
          <p:cNvSpPr txBox="1"/>
          <p:nvPr/>
        </p:nvSpPr>
        <p:spPr>
          <a:xfrm>
            <a:off x="5599813" y="5173639"/>
            <a:ext cx="3544188" cy="523220"/>
          </a:xfrm>
          <a:prstGeom prst="rect">
            <a:avLst/>
          </a:prstGeom>
          <a:noFill/>
        </p:spPr>
        <p:txBody>
          <a:bodyPr wrap="square" rtlCol="0">
            <a:spAutoFit/>
          </a:bodyPr>
          <a:lstStyle/>
          <a:p>
            <a:r>
              <a:rPr lang="en-CA" dirty="0" smtClean="0"/>
              <a:t>Apps can be installed directly from </a:t>
            </a:r>
            <a:r>
              <a:rPr lang="en-CA" dirty="0" err="1" smtClean="0"/>
              <a:t>cytoscape</a:t>
            </a:r>
            <a:r>
              <a:rPr lang="en-CA" dirty="0" smtClean="0"/>
              <a:t> - Apps -&gt; App Manager…</a:t>
            </a:r>
            <a:endParaRPr lang="en-CA" dirty="0"/>
          </a:p>
        </p:txBody>
      </p:sp>
    </p:spTree>
    <p:extLst>
      <p:ext uri="{BB962C8B-B14F-4D97-AF65-F5344CB8AC3E}">
        <p14:creationId xmlns:p14="http://schemas.microsoft.com/office/powerpoint/2010/main" val="18825500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p:nvPr/>
        </p:nvSpPr>
        <p:spPr>
          <a:xfrm>
            <a:off x="191228" y="1404434"/>
            <a:ext cx="1755001" cy="1295200"/>
          </a:xfrm>
          <a:prstGeom prst="rect">
            <a:avLst/>
          </a:prstGeom>
          <a:noFill/>
          <a:ln>
            <a:noFill/>
          </a:ln>
        </p:spPr>
        <p:txBody>
          <a:bodyPr lIns="91425" tIns="91425" rIns="91425" bIns="91425" anchor="t" anchorCtr="0">
            <a:noAutofit/>
          </a:bodyPr>
          <a:lstStyle/>
          <a:p>
            <a:pPr lvl="0">
              <a:spcBef>
                <a:spcPts val="0"/>
              </a:spcBef>
              <a:buNone/>
            </a:pPr>
            <a:r>
              <a:rPr lang="en"/>
              <a:t>One example: Autism </a:t>
            </a:r>
          </a:p>
        </p:txBody>
      </p:sp>
      <p:pic>
        <p:nvPicPr>
          <p:cNvPr id="123" name="Shape 123"/>
          <p:cNvPicPr preferRelativeResize="0"/>
          <p:nvPr/>
        </p:nvPicPr>
        <p:blipFill>
          <a:blip r:embed="rId3">
            <a:alphaModFix/>
          </a:blip>
          <a:stretch>
            <a:fillRect/>
          </a:stretch>
        </p:blipFill>
        <p:spPr>
          <a:xfrm>
            <a:off x="1682806" y="71720"/>
            <a:ext cx="7377097" cy="6669741"/>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73936" y="40704"/>
            <a:ext cx="3403496" cy="400110"/>
          </a:xfrm>
          <a:prstGeom prst="rect">
            <a:avLst/>
          </a:prstGeom>
          <a:noFill/>
        </p:spPr>
        <p:txBody>
          <a:bodyPr wrap="none" rtlCol="0">
            <a:spAutoFit/>
          </a:bodyPr>
          <a:lstStyle/>
          <a:p>
            <a:r>
              <a:rPr lang="en-CA" sz="2000" dirty="0" smtClean="0"/>
              <a:t>Who is </a:t>
            </a:r>
            <a:r>
              <a:rPr lang="en-CA" sz="2000" dirty="0" err="1" smtClean="0"/>
              <a:t>Cytoscape</a:t>
            </a:r>
            <a:r>
              <a:rPr lang="en-CA" sz="2000" dirty="0" smtClean="0"/>
              <a:t> good for?</a:t>
            </a:r>
            <a:endParaRPr lang="en-CA" sz="2000" dirty="0"/>
          </a:p>
        </p:txBody>
      </p:sp>
      <p:sp>
        <p:nvSpPr>
          <p:cNvPr id="5" name="Rectangle 4"/>
          <p:cNvSpPr/>
          <p:nvPr/>
        </p:nvSpPr>
        <p:spPr>
          <a:xfrm>
            <a:off x="591673" y="788898"/>
            <a:ext cx="1813433" cy="7684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Biologists (regular users)</a:t>
            </a:r>
            <a:endParaRPr lang="en-CA" dirty="0"/>
          </a:p>
        </p:txBody>
      </p:sp>
      <p:sp>
        <p:nvSpPr>
          <p:cNvPr id="6" name="Rectangle 5"/>
          <p:cNvSpPr/>
          <p:nvPr/>
        </p:nvSpPr>
        <p:spPr>
          <a:xfrm>
            <a:off x="3656962" y="788899"/>
            <a:ext cx="1813433" cy="7684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Power Users  (</a:t>
            </a:r>
            <a:r>
              <a:rPr lang="en-CA" dirty="0" err="1" smtClean="0"/>
              <a:t>Bioinformaticians</a:t>
            </a:r>
            <a:r>
              <a:rPr lang="en-CA" dirty="0" smtClean="0"/>
              <a:t>)</a:t>
            </a:r>
            <a:endParaRPr lang="en-CA" dirty="0"/>
          </a:p>
        </p:txBody>
      </p:sp>
      <p:sp>
        <p:nvSpPr>
          <p:cNvPr id="7" name="Rectangle 6"/>
          <p:cNvSpPr/>
          <p:nvPr/>
        </p:nvSpPr>
        <p:spPr>
          <a:xfrm>
            <a:off x="6722252" y="788899"/>
            <a:ext cx="1813433" cy="7684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Developers</a:t>
            </a:r>
            <a:endParaRPr lang="en-CA" dirty="0"/>
          </a:p>
        </p:txBody>
      </p:sp>
      <p:sp>
        <p:nvSpPr>
          <p:cNvPr id="8" name="Rounded Rectangle 7"/>
          <p:cNvSpPr/>
          <p:nvPr/>
        </p:nvSpPr>
        <p:spPr>
          <a:xfrm>
            <a:off x="215153" y="1946626"/>
            <a:ext cx="945136" cy="79913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smtClean="0"/>
              <a:t>My Data</a:t>
            </a:r>
            <a:endParaRPr lang="en-CA" dirty="0"/>
          </a:p>
        </p:txBody>
      </p:sp>
      <p:sp>
        <p:nvSpPr>
          <p:cNvPr id="9" name="Flowchart: Magnetic Disk 8"/>
          <p:cNvSpPr/>
          <p:nvPr/>
        </p:nvSpPr>
        <p:spPr>
          <a:xfrm>
            <a:off x="1552175" y="2090059"/>
            <a:ext cx="1221763" cy="655704"/>
          </a:xfrm>
          <a:prstGeom prst="flowChartMagneticDisk">
            <a:avLst/>
          </a:prstGeom>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r>
              <a:rPr lang="en-CA" dirty="0" smtClean="0">
                <a:solidFill>
                  <a:schemeClr val="tx1"/>
                </a:solidFill>
              </a:rPr>
              <a:t>annotations</a:t>
            </a:r>
            <a:endParaRPr lang="en-CA" dirty="0">
              <a:solidFill>
                <a:schemeClr val="tx1"/>
              </a:solidFill>
            </a:endParaRPr>
          </a:p>
        </p:txBody>
      </p:sp>
      <p:cxnSp>
        <p:nvCxnSpPr>
          <p:cNvPr id="11" name="Curved Connector 10"/>
          <p:cNvCxnSpPr>
            <a:stCxn id="8" idx="2"/>
          </p:cNvCxnSpPr>
          <p:nvPr/>
        </p:nvCxnSpPr>
        <p:spPr>
          <a:xfrm rot="16200000" flipH="1">
            <a:off x="473210" y="2960278"/>
            <a:ext cx="901593" cy="472569"/>
          </a:xfrm>
          <a:prstGeom prst="curvedConnector3">
            <a:avLst/>
          </a:prstGeom>
          <a:ln>
            <a:tailEnd type="arrow"/>
          </a:ln>
        </p:spPr>
        <p:style>
          <a:lnRef idx="1">
            <a:schemeClr val="dk1"/>
          </a:lnRef>
          <a:fillRef idx="0">
            <a:schemeClr val="dk1"/>
          </a:fillRef>
          <a:effectRef idx="0">
            <a:schemeClr val="dk1"/>
          </a:effectRef>
          <a:fontRef idx="minor">
            <a:schemeClr val="tx1"/>
          </a:fontRef>
        </p:style>
      </p:cxnSp>
      <p:cxnSp>
        <p:nvCxnSpPr>
          <p:cNvPr id="13" name="Curved Connector 12"/>
          <p:cNvCxnSpPr>
            <a:stCxn id="9" idx="3"/>
          </p:cNvCxnSpPr>
          <p:nvPr/>
        </p:nvCxnSpPr>
        <p:spPr>
          <a:xfrm rot="5400000">
            <a:off x="1406819" y="2891119"/>
            <a:ext cx="901593" cy="610880"/>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pic>
        <p:nvPicPr>
          <p:cNvPr id="1026" name="Picture 2" descr="https://lh3.googleusercontent.com/bUFFAuDzlKsyd6HC8YHa7QUhAbY9lBAWTol3bGWCMbHZJrqO_J9KyNqwTufAIm3mR1ht2LgFlgukgxJOLKTaP1ydp5dDtufMrGNRLZDzLY6pvl23oQwc_-5RdS8H3XVTle4kN0uxZ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681" y="3644153"/>
            <a:ext cx="609919" cy="813225"/>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Arrow Connector 18"/>
          <p:cNvCxnSpPr>
            <a:stCxn id="1026" idx="2"/>
          </p:cNvCxnSpPr>
          <p:nvPr/>
        </p:nvCxnSpPr>
        <p:spPr>
          <a:xfrm flipH="1">
            <a:off x="1297637" y="4457379"/>
            <a:ext cx="3" cy="5013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20" name="Picture 19"/>
          <p:cNvPicPr>
            <a:picLocks noChangeAspect="1"/>
          </p:cNvPicPr>
          <p:nvPr/>
        </p:nvPicPr>
        <p:blipFill rotWithShape="1">
          <a:blip r:embed="rId4">
            <a:extLst>
              <a:ext uri="{28A0092B-C50C-407E-A947-70E740481C1C}">
                <a14:useLocalDpi xmlns:a14="http://schemas.microsoft.com/office/drawing/2010/main" val="0"/>
              </a:ext>
            </a:extLst>
          </a:blip>
          <a:srcRect l="27563" r="26485"/>
          <a:stretch/>
        </p:blipFill>
        <p:spPr>
          <a:xfrm>
            <a:off x="660827" y="4989503"/>
            <a:ext cx="1283235" cy="1775989"/>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4773" y="1828971"/>
            <a:ext cx="396956" cy="410188"/>
          </a:xfrm>
          <a:prstGeom prst="rect">
            <a:avLst/>
          </a:prstGeom>
        </p:spPr>
      </p:pic>
      <p:pic>
        <p:nvPicPr>
          <p:cNvPr id="1028" name="Picture 4" descr="https://camo.githubusercontent.com/37c98d49b8ecc975a446cbbbeab5ad55c521cee7/687474703a2f2f636c2e6c792f586f68502f6c6f676f3330302e706e6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3307" y="2851772"/>
            <a:ext cx="624757" cy="833011"/>
          </a:xfrm>
          <a:prstGeom prst="rect">
            <a:avLst/>
          </a:prstGeom>
          <a:noFill/>
          <a:extLst>
            <a:ext uri="{909E8E84-426E-40DD-AFC4-6F175D3DCCD1}">
              <a14:hiddenFill xmlns:a14="http://schemas.microsoft.com/office/drawing/2010/main">
                <a:solidFill>
                  <a:srgbClr val="FFFFFF"/>
                </a:solidFill>
              </a14:hiddenFill>
            </a:ext>
          </a:extLst>
        </p:spPr>
      </p:pic>
      <p:sp>
        <p:nvSpPr>
          <p:cNvPr id="22" name="AutoShape 6" descr="http://jupyter.org/assets/main-logo.svg"/>
          <p:cNvSpPr>
            <a:spLocks noChangeAspect="1" noChangeArrowheads="1"/>
          </p:cNvSpPr>
          <p:nvPr/>
        </p:nvSpPr>
        <p:spPr bwMode="auto">
          <a:xfrm>
            <a:off x="155575" y="-192617"/>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23" name="AutoShape 8" descr="http://jupyter.org/assets/main-logo.svg"/>
          <p:cNvSpPr>
            <a:spLocks noChangeAspect="1" noChangeArrowheads="1"/>
          </p:cNvSpPr>
          <p:nvPr/>
        </p:nvSpPr>
        <p:spPr bwMode="auto">
          <a:xfrm>
            <a:off x="307975" y="10585"/>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24" name="AutoShape 10" descr="http://jupyter.org/assets/main-logo.svg"/>
          <p:cNvSpPr>
            <a:spLocks noChangeAspect="1" noChangeArrowheads="1"/>
          </p:cNvSpPr>
          <p:nvPr/>
        </p:nvSpPr>
        <p:spPr bwMode="auto">
          <a:xfrm>
            <a:off x="460375" y="213785"/>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25" name="AutoShape 12" descr="http://jupyter.org/assets/nav_logo.svg"/>
          <p:cNvSpPr>
            <a:spLocks noChangeAspect="1" noChangeArrowheads="1"/>
          </p:cNvSpPr>
          <p:nvPr/>
        </p:nvSpPr>
        <p:spPr bwMode="auto">
          <a:xfrm>
            <a:off x="612775" y="416986"/>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26" name="AutoShape 14" descr="http://jupyter.org/assets/hublogo.svg"/>
          <p:cNvSpPr>
            <a:spLocks noChangeAspect="1" noChangeArrowheads="1"/>
          </p:cNvSpPr>
          <p:nvPr/>
        </p:nvSpPr>
        <p:spPr bwMode="auto">
          <a:xfrm>
            <a:off x="765175" y="620185"/>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40" name="Picture 16" descr="https://avatars3.githubusercontent.com/u/7388996?v=3&amp;s=2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7415" y="1692833"/>
            <a:ext cx="511844" cy="682459"/>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4694950" y="1633952"/>
            <a:ext cx="1269899" cy="600164"/>
          </a:xfrm>
          <a:prstGeom prst="rect">
            <a:avLst/>
          </a:prstGeom>
          <a:noFill/>
        </p:spPr>
        <p:txBody>
          <a:bodyPr wrap="none" rtlCol="0">
            <a:spAutoFit/>
          </a:bodyPr>
          <a:lstStyle/>
          <a:p>
            <a:r>
              <a:rPr lang="en-CA" sz="1100" dirty="0" smtClean="0"/>
              <a:t>Or your favourite </a:t>
            </a:r>
          </a:p>
          <a:p>
            <a:r>
              <a:rPr lang="en-CA" sz="1100" dirty="0" smtClean="0"/>
              <a:t>programming </a:t>
            </a:r>
          </a:p>
          <a:p>
            <a:r>
              <a:rPr lang="en-CA" sz="1100" dirty="0" smtClean="0"/>
              <a:t>language</a:t>
            </a:r>
            <a:endParaRPr lang="en-CA" sz="1100" dirty="0"/>
          </a:p>
        </p:txBody>
      </p:sp>
      <p:cxnSp>
        <p:nvCxnSpPr>
          <p:cNvPr id="31" name="Straight Arrow Connector 30"/>
          <p:cNvCxnSpPr/>
          <p:nvPr/>
        </p:nvCxnSpPr>
        <p:spPr>
          <a:xfrm flipH="1">
            <a:off x="4468265" y="3739744"/>
            <a:ext cx="7423" cy="25069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32" name="Picture 2" descr="https://lh3.googleusercontent.com/bUFFAuDzlKsyd6HC8YHa7QUhAbY9lBAWTol3bGWCMbHZJrqO_J9KyNqwTufAIm3mR1ht2LgFlgukgxJOLKTaP1ydp5dDtufMrGNRLZDzLY6pvl23oQwc_-5RdS8H3XVTle4kN0uxZ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8147" y="3990437"/>
            <a:ext cx="609919" cy="813225"/>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Straight Arrow Connector 33"/>
          <p:cNvCxnSpPr/>
          <p:nvPr/>
        </p:nvCxnSpPr>
        <p:spPr>
          <a:xfrm flipH="1">
            <a:off x="4331553" y="2333630"/>
            <a:ext cx="3" cy="5013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flipH="1">
            <a:off x="4773223" y="2360634"/>
            <a:ext cx="173052" cy="60028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6" name="Straight Arrow Connector 35"/>
          <p:cNvCxnSpPr/>
          <p:nvPr/>
        </p:nvCxnSpPr>
        <p:spPr>
          <a:xfrm>
            <a:off x="3739884" y="2333628"/>
            <a:ext cx="348025" cy="70925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39" name="Picture 38"/>
          <p:cNvPicPr>
            <a:picLocks noChangeAspect="1"/>
          </p:cNvPicPr>
          <p:nvPr/>
        </p:nvPicPr>
        <p:blipFill rotWithShape="1">
          <a:blip r:embed="rId4">
            <a:extLst>
              <a:ext uri="{28A0092B-C50C-407E-A947-70E740481C1C}">
                <a14:useLocalDpi xmlns:a14="http://schemas.microsoft.com/office/drawing/2010/main" val="0"/>
              </a:ext>
            </a:extLst>
          </a:blip>
          <a:srcRect l="27563" r="26485"/>
          <a:stretch/>
        </p:blipFill>
        <p:spPr>
          <a:xfrm>
            <a:off x="3826648" y="5082012"/>
            <a:ext cx="1283235" cy="1775989"/>
          </a:xfrm>
          <a:prstGeom prst="rect">
            <a:avLst/>
          </a:prstGeom>
        </p:spPr>
      </p:pic>
      <p:cxnSp>
        <p:nvCxnSpPr>
          <p:cNvPr id="41" name="Straight Arrow Connector 40"/>
          <p:cNvCxnSpPr/>
          <p:nvPr/>
        </p:nvCxnSpPr>
        <p:spPr>
          <a:xfrm flipH="1">
            <a:off x="4459430" y="4698701"/>
            <a:ext cx="7423" cy="25069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42" name="Picture 2" descr="https://lh3.googleusercontent.com/bUFFAuDzlKsyd6HC8YHa7QUhAbY9lBAWTol3bGWCMbHZJrqO_J9KyNqwTufAIm3mR1ht2LgFlgukgxJOLKTaP1ydp5dDtufMrGNRLZDzLY6pvl23oQwc_-5RdS8H3XVTle4kN0uxZ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3950" y="1927015"/>
            <a:ext cx="609919" cy="813225"/>
          </a:xfrm>
          <a:prstGeom prst="rect">
            <a:avLst/>
          </a:prstGeom>
          <a:noFill/>
          <a:extLst>
            <a:ext uri="{909E8E84-426E-40DD-AFC4-6F175D3DCCD1}">
              <a14:hiddenFill xmlns:a14="http://schemas.microsoft.com/office/drawing/2010/main">
                <a:solidFill>
                  <a:srgbClr val="FFFFFF"/>
                </a:solidFill>
              </a14:hiddenFill>
            </a:ext>
          </a:extLst>
        </p:spPr>
      </p:pic>
      <p:cxnSp>
        <p:nvCxnSpPr>
          <p:cNvPr id="43" name="Straight Arrow Connector 42"/>
          <p:cNvCxnSpPr>
            <a:endCxn id="37" idx="0"/>
          </p:cNvCxnSpPr>
          <p:nvPr/>
        </p:nvCxnSpPr>
        <p:spPr>
          <a:xfrm>
            <a:off x="7082894" y="2945866"/>
            <a:ext cx="8830" cy="63420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4" name="Rounded Rectangle 43"/>
          <p:cNvSpPr/>
          <p:nvPr/>
        </p:nvSpPr>
        <p:spPr>
          <a:xfrm>
            <a:off x="8063115" y="2895889"/>
            <a:ext cx="945136" cy="79913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smtClean="0"/>
              <a:t>My Data</a:t>
            </a:r>
            <a:endParaRPr lang="en-CA" dirty="0"/>
          </a:p>
        </p:txBody>
      </p:sp>
      <p:sp>
        <p:nvSpPr>
          <p:cNvPr id="45" name="Flowchart: Magnetic Disk 44"/>
          <p:cNvSpPr/>
          <p:nvPr/>
        </p:nvSpPr>
        <p:spPr>
          <a:xfrm>
            <a:off x="7845028" y="3990436"/>
            <a:ext cx="1221763" cy="655704"/>
          </a:xfrm>
          <a:prstGeom prst="flowChartMagneticDisk">
            <a:avLst/>
          </a:prstGeom>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r>
              <a:rPr lang="en-CA" dirty="0" smtClean="0">
                <a:solidFill>
                  <a:schemeClr val="tx1"/>
                </a:solidFill>
              </a:rPr>
              <a:t>annotations</a:t>
            </a:r>
            <a:endParaRPr lang="en-CA" dirty="0">
              <a:solidFill>
                <a:schemeClr val="tx1"/>
              </a:solidFill>
            </a:endParaRPr>
          </a:p>
        </p:txBody>
      </p:sp>
      <p:sp>
        <p:nvSpPr>
          <p:cNvPr id="37" name="TextBox 36"/>
          <p:cNvSpPr txBox="1"/>
          <p:nvPr/>
        </p:nvSpPr>
        <p:spPr>
          <a:xfrm>
            <a:off x="6722250" y="3580071"/>
            <a:ext cx="738948" cy="461665"/>
          </a:xfrm>
          <a:prstGeom prst="rect">
            <a:avLst/>
          </a:prstGeom>
          <a:noFill/>
        </p:spPr>
        <p:txBody>
          <a:bodyPr wrap="square" rtlCol="0">
            <a:spAutoFit/>
          </a:bodyPr>
          <a:lstStyle/>
          <a:p>
            <a:r>
              <a:rPr lang="en-CA" sz="2400" dirty="0" smtClean="0">
                <a:solidFill>
                  <a:srgbClr val="FF0000"/>
                </a:solidFill>
              </a:rPr>
              <a:t>App</a:t>
            </a:r>
            <a:endParaRPr lang="en-CA" sz="2400" dirty="0">
              <a:solidFill>
                <a:srgbClr val="FF0000"/>
              </a:solidFill>
            </a:endParaRPr>
          </a:p>
        </p:txBody>
      </p:sp>
      <p:cxnSp>
        <p:nvCxnSpPr>
          <p:cNvPr id="47" name="Straight Arrow Connector 46"/>
          <p:cNvCxnSpPr>
            <a:endCxn id="37" idx="3"/>
          </p:cNvCxnSpPr>
          <p:nvPr/>
        </p:nvCxnSpPr>
        <p:spPr>
          <a:xfrm flipH="1">
            <a:off x="7461198" y="3302833"/>
            <a:ext cx="596398" cy="50807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9" name="Straight Arrow Connector 48"/>
          <p:cNvCxnSpPr>
            <a:endCxn id="37" idx="3"/>
          </p:cNvCxnSpPr>
          <p:nvPr/>
        </p:nvCxnSpPr>
        <p:spPr>
          <a:xfrm flipH="1" flipV="1">
            <a:off x="7461198" y="3810904"/>
            <a:ext cx="378310" cy="50739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51" name="Picture 50"/>
          <p:cNvPicPr>
            <a:picLocks noChangeAspect="1"/>
          </p:cNvPicPr>
          <p:nvPr/>
        </p:nvPicPr>
        <p:blipFill rotWithShape="1">
          <a:blip r:embed="rId4">
            <a:extLst>
              <a:ext uri="{28A0092B-C50C-407E-A947-70E740481C1C}">
                <a14:useLocalDpi xmlns:a14="http://schemas.microsoft.com/office/drawing/2010/main" val="0"/>
              </a:ext>
            </a:extLst>
          </a:blip>
          <a:srcRect l="27563" r="26485"/>
          <a:stretch/>
        </p:blipFill>
        <p:spPr>
          <a:xfrm>
            <a:off x="5799659" y="4839659"/>
            <a:ext cx="1283235" cy="1775989"/>
          </a:xfrm>
          <a:prstGeom prst="rect">
            <a:avLst/>
          </a:prstGeom>
        </p:spPr>
      </p:pic>
      <p:cxnSp>
        <p:nvCxnSpPr>
          <p:cNvPr id="58" name="Straight Arrow Connector 57"/>
          <p:cNvCxnSpPr/>
          <p:nvPr/>
        </p:nvCxnSpPr>
        <p:spPr>
          <a:xfrm flipH="1">
            <a:off x="6808058" y="4271702"/>
            <a:ext cx="274839" cy="42699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0" name="Straight Arrow Connector 59"/>
          <p:cNvCxnSpPr/>
          <p:nvPr/>
        </p:nvCxnSpPr>
        <p:spPr>
          <a:xfrm flipV="1">
            <a:off x="7164081" y="5615060"/>
            <a:ext cx="399571" cy="10245"/>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pic>
        <p:nvPicPr>
          <p:cNvPr id="61" name="Picture 60"/>
          <p:cNvPicPr>
            <a:picLocks noChangeAspect="1"/>
          </p:cNvPicPr>
          <p:nvPr/>
        </p:nvPicPr>
        <p:blipFill rotWithShape="1">
          <a:blip r:embed="rId8">
            <a:extLst>
              <a:ext uri="{28A0092B-C50C-407E-A947-70E740481C1C}">
                <a14:useLocalDpi xmlns:a14="http://schemas.microsoft.com/office/drawing/2010/main" val="0"/>
              </a:ext>
            </a:extLst>
          </a:blip>
          <a:srcRect l="16861" t="4483" r="14927" b="15592"/>
          <a:stretch/>
        </p:blipFill>
        <p:spPr>
          <a:xfrm>
            <a:off x="7643715" y="5025906"/>
            <a:ext cx="1396187" cy="1252055"/>
          </a:xfrm>
          <a:prstGeom prst="rect">
            <a:avLst/>
          </a:prstGeom>
        </p:spPr>
      </p:pic>
      <p:sp>
        <p:nvSpPr>
          <p:cNvPr id="65" name="TextBox 64"/>
          <p:cNvSpPr txBox="1"/>
          <p:nvPr/>
        </p:nvSpPr>
        <p:spPr>
          <a:xfrm>
            <a:off x="7015363" y="4949397"/>
            <a:ext cx="738948" cy="461665"/>
          </a:xfrm>
          <a:prstGeom prst="rect">
            <a:avLst/>
          </a:prstGeom>
          <a:noFill/>
        </p:spPr>
        <p:txBody>
          <a:bodyPr wrap="square" rtlCol="0">
            <a:spAutoFit/>
          </a:bodyPr>
          <a:lstStyle/>
          <a:p>
            <a:r>
              <a:rPr lang="en-CA" sz="2400" dirty="0" smtClean="0">
                <a:solidFill>
                  <a:srgbClr val="FF0000"/>
                </a:solidFill>
              </a:rPr>
              <a:t>App</a:t>
            </a:r>
            <a:endParaRPr lang="en-CA" sz="2400" dirty="0">
              <a:solidFill>
                <a:srgbClr val="FF0000"/>
              </a:solidFill>
            </a:endParaRPr>
          </a:p>
        </p:txBody>
      </p:sp>
    </p:spTree>
    <p:extLst>
      <p:ext uri="{BB962C8B-B14F-4D97-AF65-F5344CB8AC3E}">
        <p14:creationId xmlns:p14="http://schemas.microsoft.com/office/powerpoint/2010/main" val="558325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96238" y="512271"/>
            <a:ext cx="1813433" cy="7684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Biologists (regular users)</a:t>
            </a:r>
            <a:endParaRPr lang="en-CA" dirty="0"/>
          </a:p>
        </p:txBody>
      </p:sp>
      <p:sp>
        <p:nvSpPr>
          <p:cNvPr id="5" name="Rounded Rectangle 4"/>
          <p:cNvSpPr/>
          <p:nvPr/>
        </p:nvSpPr>
        <p:spPr>
          <a:xfrm>
            <a:off x="3119719" y="1670001"/>
            <a:ext cx="945136" cy="79913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CA" dirty="0" smtClean="0"/>
              <a:t>My Data</a:t>
            </a:r>
            <a:endParaRPr lang="en-CA" dirty="0"/>
          </a:p>
        </p:txBody>
      </p:sp>
      <p:sp>
        <p:nvSpPr>
          <p:cNvPr id="6" name="Flowchart: Magnetic Disk 5"/>
          <p:cNvSpPr/>
          <p:nvPr/>
        </p:nvSpPr>
        <p:spPr>
          <a:xfrm>
            <a:off x="4456740" y="1813433"/>
            <a:ext cx="1221763" cy="655704"/>
          </a:xfrm>
          <a:prstGeom prst="flowChartMagneticDisk">
            <a:avLst/>
          </a:prstGeom>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r>
              <a:rPr lang="en-CA" dirty="0" smtClean="0">
                <a:solidFill>
                  <a:schemeClr val="tx1"/>
                </a:solidFill>
              </a:rPr>
              <a:t>annotations</a:t>
            </a:r>
            <a:endParaRPr lang="en-CA" dirty="0">
              <a:solidFill>
                <a:schemeClr val="tx1"/>
              </a:solidFill>
            </a:endParaRPr>
          </a:p>
        </p:txBody>
      </p:sp>
      <p:cxnSp>
        <p:nvCxnSpPr>
          <p:cNvPr id="7" name="Curved Connector 6"/>
          <p:cNvCxnSpPr>
            <a:stCxn id="5" idx="2"/>
          </p:cNvCxnSpPr>
          <p:nvPr/>
        </p:nvCxnSpPr>
        <p:spPr>
          <a:xfrm rot="16200000" flipH="1">
            <a:off x="3377776" y="2683651"/>
            <a:ext cx="901593" cy="472569"/>
          </a:xfrm>
          <a:prstGeom prst="curvedConnector3">
            <a:avLst/>
          </a:prstGeom>
          <a:ln>
            <a:tailEnd type="arrow"/>
          </a:ln>
        </p:spPr>
        <p:style>
          <a:lnRef idx="1">
            <a:schemeClr val="dk1"/>
          </a:lnRef>
          <a:fillRef idx="0">
            <a:schemeClr val="dk1"/>
          </a:fillRef>
          <a:effectRef idx="0">
            <a:schemeClr val="dk1"/>
          </a:effectRef>
          <a:fontRef idx="minor">
            <a:schemeClr val="tx1"/>
          </a:fontRef>
        </p:style>
      </p:cxnSp>
      <p:cxnSp>
        <p:nvCxnSpPr>
          <p:cNvPr id="8" name="Curved Connector 7"/>
          <p:cNvCxnSpPr>
            <a:stCxn id="6" idx="3"/>
          </p:cNvCxnSpPr>
          <p:nvPr/>
        </p:nvCxnSpPr>
        <p:spPr>
          <a:xfrm rot="5400000">
            <a:off x="4311386" y="2614493"/>
            <a:ext cx="901593" cy="610880"/>
          </a:xfrm>
          <a:prstGeom prst="curved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pic>
        <p:nvPicPr>
          <p:cNvPr id="9" name="Picture 2" descr="https://lh3.googleusercontent.com/bUFFAuDzlKsyd6HC8YHa7QUhAbY9lBAWTol3bGWCMbHZJrqO_J9KyNqwTufAIm3mR1ht2LgFlgukgxJOLKTaP1ydp5dDtufMrGNRLZDzLY6pvl23oQwc_-5RdS8H3XVTle4kN0uxZ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7246" y="3367529"/>
            <a:ext cx="609919" cy="81322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a:stCxn id="9" idx="2"/>
          </p:cNvCxnSpPr>
          <p:nvPr/>
        </p:nvCxnSpPr>
        <p:spPr>
          <a:xfrm flipH="1">
            <a:off x="4202203" y="4180755"/>
            <a:ext cx="3" cy="5013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7563" r="26485"/>
          <a:stretch/>
        </p:blipFill>
        <p:spPr>
          <a:xfrm>
            <a:off x="3565393" y="4712877"/>
            <a:ext cx="1283235" cy="1775989"/>
          </a:xfrm>
          <a:prstGeom prst="rect">
            <a:avLst/>
          </a:prstGeom>
        </p:spPr>
      </p:pic>
      <p:sp>
        <p:nvSpPr>
          <p:cNvPr id="12" name="AutoShape 14" descr="http://jupyter.org/assets/hublogo.svg"/>
          <p:cNvSpPr>
            <a:spLocks noChangeAspect="1" noChangeArrowheads="1"/>
          </p:cNvSpPr>
          <p:nvPr/>
        </p:nvSpPr>
        <p:spPr bwMode="auto">
          <a:xfrm>
            <a:off x="3669740" y="343561"/>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3" name="TextBox 12"/>
          <p:cNvSpPr txBox="1"/>
          <p:nvPr/>
        </p:nvSpPr>
        <p:spPr>
          <a:xfrm>
            <a:off x="6225391" y="2338565"/>
            <a:ext cx="2437760" cy="1569660"/>
          </a:xfrm>
          <a:prstGeom prst="rect">
            <a:avLst/>
          </a:prstGeom>
          <a:noFill/>
        </p:spPr>
        <p:txBody>
          <a:bodyPr wrap="square" rtlCol="0">
            <a:spAutoFit/>
          </a:bodyPr>
          <a:lstStyle/>
          <a:p>
            <a:r>
              <a:rPr lang="en-CA" sz="2400" dirty="0" smtClean="0"/>
              <a:t>We will cover this in the demo and hands on sections</a:t>
            </a:r>
            <a:endParaRPr lang="en-CA" sz="2400" dirty="0"/>
          </a:p>
        </p:txBody>
      </p:sp>
    </p:spTree>
    <p:extLst>
      <p:ext uri="{BB962C8B-B14F-4D97-AF65-F5344CB8AC3E}">
        <p14:creationId xmlns:p14="http://schemas.microsoft.com/office/powerpoint/2010/main" val="29034526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6574" y="101592"/>
            <a:ext cx="1386471" cy="763600"/>
          </a:xfrm>
        </p:spPr>
        <p:txBody>
          <a:bodyPr>
            <a:normAutofit/>
          </a:bodyPr>
          <a:lstStyle/>
          <a:p>
            <a:r>
              <a:rPr lang="en-CA" dirty="0" err="1" smtClean="0"/>
              <a:t>CyRest</a:t>
            </a:r>
            <a:endParaRPr lang="en-CA" dirty="0"/>
          </a:p>
        </p:txBody>
      </p:sp>
      <p:sp>
        <p:nvSpPr>
          <p:cNvPr id="3" name="Text Placeholder 2"/>
          <p:cNvSpPr>
            <a:spLocks noGrp="1"/>
          </p:cNvSpPr>
          <p:nvPr>
            <p:ph type="body" idx="1"/>
          </p:nvPr>
        </p:nvSpPr>
        <p:spPr>
          <a:xfrm>
            <a:off x="311701" y="1157556"/>
            <a:ext cx="5996892" cy="4555200"/>
          </a:xfrm>
        </p:spPr>
        <p:txBody>
          <a:bodyPr>
            <a:normAutofit fontScale="92500" lnSpcReduction="20000"/>
          </a:bodyPr>
          <a:lstStyle/>
          <a:p>
            <a:r>
              <a:rPr lang="en-CA" dirty="0" smtClean="0"/>
              <a:t>Platform independent, RESTful API module for </a:t>
            </a:r>
            <a:r>
              <a:rPr lang="en-CA" dirty="0" err="1" smtClean="0"/>
              <a:t>Cytoscape</a:t>
            </a:r>
            <a:endParaRPr lang="en-CA" dirty="0" smtClean="0"/>
          </a:p>
          <a:p>
            <a:r>
              <a:rPr lang="en-CA" dirty="0" smtClean="0"/>
              <a:t>Means you can access basic </a:t>
            </a:r>
            <a:r>
              <a:rPr lang="en-CA" dirty="0" err="1" smtClean="0"/>
              <a:t>Cytoscape</a:t>
            </a:r>
            <a:r>
              <a:rPr lang="en-CA" dirty="0" smtClean="0"/>
              <a:t> data object programmatically</a:t>
            </a:r>
          </a:p>
          <a:p>
            <a:r>
              <a:rPr lang="en-CA" dirty="0" smtClean="0"/>
              <a:t>You can run any </a:t>
            </a:r>
            <a:r>
              <a:rPr lang="en-CA" dirty="0" err="1" smtClean="0"/>
              <a:t>cytoscape</a:t>
            </a:r>
            <a:r>
              <a:rPr lang="en-CA" dirty="0" smtClean="0"/>
              <a:t> command programmatically.</a:t>
            </a:r>
          </a:p>
          <a:p>
            <a:r>
              <a:rPr lang="en-CA" dirty="0" smtClean="0"/>
              <a:t>As of </a:t>
            </a:r>
            <a:r>
              <a:rPr lang="en-CA" dirty="0" err="1" smtClean="0"/>
              <a:t>cytoscape</a:t>
            </a:r>
            <a:r>
              <a:rPr lang="en-CA" dirty="0" smtClean="0"/>
              <a:t> 3.3 </a:t>
            </a:r>
            <a:r>
              <a:rPr lang="en-CA" dirty="0" err="1" smtClean="0"/>
              <a:t>CyRest</a:t>
            </a:r>
            <a:r>
              <a:rPr lang="en-CA" dirty="0" smtClean="0"/>
              <a:t> is part of core </a:t>
            </a:r>
            <a:r>
              <a:rPr lang="en-CA" dirty="0" err="1" smtClean="0"/>
              <a:t>cytoscape</a:t>
            </a:r>
            <a:r>
              <a:rPr lang="en-CA" dirty="0" smtClean="0"/>
              <a:t> release </a:t>
            </a:r>
          </a:p>
          <a:p>
            <a:endParaRPr lang="en-CA" dirty="0" smtClean="0"/>
          </a:p>
          <a:p>
            <a:r>
              <a:rPr lang="en-CA" dirty="0" smtClean="0"/>
              <a:t>Getting started:</a:t>
            </a:r>
          </a:p>
          <a:p>
            <a:r>
              <a:rPr lang="en-CA" dirty="0" smtClean="0"/>
              <a:t>Launch </a:t>
            </a:r>
            <a:r>
              <a:rPr lang="en-CA" dirty="0" err="1" smtClean="0"/>
              <a:t>cytoscape</a:t>
            </a:r>
            <a:r>
              <a:rPr lang="en-CA" dirty="0" smtClean="0"/>
              <a:t> with “-R 1234” (1234 is the port number we will be communicating through</a:t>
            </a:r>
          </a:p>
          <a:p>
            <a:pPr lvl="1"/>
            <a:r>
              <a:rPr lang="en-CA" dirty="0" smtClean="0"/>
              <a:t>/Applications/Cytoscape_v3.3.0/cytoscape.sh –R 1234 [On Mac]</a:t>
            </a:r>
          </a:p>
          <a:p>
            <a:r>
              <a:rPr lang="en-CA" dirty="0" smtClean="0"/>
              <a:t>To see available commands open browser and enter</a:t>
            </a:r>
          </a:p>
          <a:p>
            <a:pPr lvl="1"/>
            <a:r>
              <a:rPr lang="en-CA" dirty="0" smtClean="0"/>
              <a:t>http://localhost:1234/v1/commands</a:t>
            </a:r>
            <a:endParaRPr lang="en-CA" dirty="0"/>
          </a:p>
          <a:p>
            <a:pPr marL="0" indent="0">
              <a:buNone/>
            </a:pPr>
            <a:endParaRPr lang="en-CA" dirty="0"/>
          </a:p>
          <a:p>
            <a:endParaRPr lang="en-CA" dirty="0" smtClean="0"/>
          </a:p>
          <a:p>
            <a:r>
              <a:rPr lang="en-CA" dirty="0" smtClean="0"/>
              <a:t>Resources:</a:t>
            </a:r>
          </a:p>
          <a:p>
            <a:pPr lvl="1"/>
            <a:r>
              <a:rPr lang="en-CA" dirty="0" smtClean="0">
                <a:hlinkClick r:id="rId3"/>
              </a:rPr>
              <a:t>https</a:t>
            </a:r>
            <a:r>
              <a:rPr lang="en-CA" dirty="0">
                <a:hlinkClick r:id="rId3"/>
              </a:rPr>
              <a:t>://</a:t>
            </a:r>
            <a:r>
              <a:rPr lang="en-CA" dirty="0" smtClean="0">
                <a:hlinkClick r:id="rId3"/>
              </a:rPr>
              <a:t>github.com/idekerlab/vizbi-2015/tree/master/tutorials</a:t>
            </a:r>
            <a:endParaRPr lang="en-CA" dirty="0" smtClean="0"/>
          </a:p>
          <a:p>
            <a:pPr lvl="1"/>
            <a:r>
              <a:rPr lang="en-CA" dirty="0">
                <a:hlinkClick r:id="rId4"/>
              </a:rPr>
              <a:t>https://</a:t>
            </a:r>
            <a:r>
              <a:rPr lang="en-CA" dirty="0" smtClean="0">
                <a:hlinkClick r:id="rId4"/>
              </a:rPr>
              <a:t>github.com/idekerlab/cyREST/wiki/Tutorials</a:t>
            </a:r>
            <a:endParaRPr lang="en-CA" dirty="0" smtClean="0"/>
          </a:p>
          <a:p>
            <a:pPr lvl="1"/>
            <a:endParaRPr lang="en-CA" dirty="0"/>
          </a:p>
        </p:txBody>
      </p:sp>
      <p:pic>
        <p:nvPicPr>
          <p:cNvPr id="4" name="Picture 4" descr="https://camo.githubusercontent.com/37c98d49b8ecc975a446cbbbeab5ad55c521cee7/687474703a2f2f636c2e6c792f586f68502f6c6f676f3330302e706e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9231" y="101592"/>
            <a:ext cx="624757" cy="83301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r="70091" b="56115"/>
          <a:stretch/>
        </p:blipFill>
        <p:spPr bwMode="auto">
          <a:xfrm>
            <a:off x="6152708" y="2120794"/>
            <a:ext cx="2909321" cy="455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3834336" y="4180115"/>
            <a:ext cx="2205317" cy="9220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853923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fontScale="92500" lnSpcReduction="10000"/>
          </a:bodyPr>
          <a:lstStyle/>
          <a:p>
            <a:r>
              <a:rPr lang="en-CA" dirty="0"/>
              <a:t>library(RJSONIO)</a:t>
            </a:r>
          </a:p>
          <a:p>
            <a:endParaRPr lang="en-CA" dirty="0"/>
          </a:p>
          <a:p>
            <a:r>
              <a:rPr lang="en-CA" dirty="0"/>
              <a:t>library(</a:t>
            </a:r>
            <a:r>
              <a:rPr lang="en-CA" dirty="0" err="1"/>
              <a:t>httr</a:t>
            </a:r>
            <a:r>
              <a:rPr lang="en-CA" dirty="0"/>
              <a:t>)</a:t>
            </a:r>
          </a:p>
          <a:p>
            <a:r>
              <a:rPr lang="en-CA" dirty="0"/>
              <a:t># Basic settings</a:t>
            </a:r>
          </a:p>
          <a:p>
            <a:r>
              <a:rPr lang="en-CA" dirty="0" err="1"/>
              <a:t>port.number</a:t>
            </a:r>
            <a:r>
              <a:rPr lang="en-CA" dirty="0"/>
              <a:t> = 1234</a:t>
            </a:r>
          </a:p>
          <a:p>
            <a:r>
              <a:rPr lang="en-CA" dirty="0"/>
              <a:t>base.url = paste("http://localhost:", </a:t>
            </a:r>
            <a:r>
              <a:rPr lang="en-CA" dirty="0" err="1"/>
              <a:t>toString</a:t>
            </a:r>
            <a:r>
              <a:rPr lang="en-CA" dirty="0"/>
              <a:t>(</a:t>
            </a:r>
            <a:r>
              <a:rPr lang="en-CA" dirty="0" err="1"/>
              <a:t>port.number</a:t>
            </a:r>
            <a:r>
              <a:rPr lang="en-CA" dirty="0"/>
              <a:t>), "/v1", </a:t>
            </a:r>
            <a:r>
              <a:rPr lang="en-CA" dirty="0" err="1"/>
              <a:t>sep</a:t>
            </a:r>
            <a:r>
              <a:rPr lang="en-CA" dirty="0"/>
              <a:t>="")</a:t>
            </a:r>
          </a:p>
          <a:p>
            <a:endParaRPr lang="en-CA" dirty="0"/>
          </a:p>
          <a:p>
            <a:r>
              <a:rPr lang="en-CA" dirty="0"/>
              <a:t>print(base.url)</a:t>
            </a:r>
          </a:p>
          <a:p>
            <a:endParaRPr lang="en-CA" dirty="0"/>
          </a:p>
          <a:p>
            <a:r>
              <a:rPr lang="en-CA" dirty="0"/>
              <a:t>version.url = paste(base.url, "version", </a:t>
            </a:r>
            <a:r>
              <a:rPr lang="en-CA" dirty="0" err="1"/>
              <a:t>sep</a:t>
            </a:r>
            <a:r>
              <a:rPr lang="en-CA" dirty="0"/>
              <a:t>="/")</a:t>
            </a:r>
          </a:p>
          <a:p>
            <a:r>
              <a:rPr lang="en-CA" dirty="0" err="1"/>
              <a:t>cytoscape.version</a:t>
            </a:r>
            <a:r>
              <a:rPr lang="en-CA" dirty="0"/>
              <a:t> = GET(version.url)</a:t>
            </a:r>
          </a:p>
          <a:p>
            <a:r>
              <a:rPr lang="en-CA" dirty="0" err="1"/>
              <a:t>cy.version</a:t>
            </a:r>
            <a:r>
              <a:rPr lang="en-CA" dirty="0"/>
              <a:t> = </a:t>
            </a:r>
            <a:r>
              <a:rPr lang="en-CA" dirty="0" err="1"/>
              <a:t>fromJSON</a:t>
            </a:r>
            <a:r>
              <a:rPr lang="en-CA" dirty="0"/>
              <a:t>(</a:t>
            </a:r>
            <a:r>
              <a:rPr lang="en-CA" dirty="0" err="1"/>
              <a:t>rawToChar</a:t>
            </a:r>
            <a:r>
              <a:rPr lang="en-CA" dirty="0"/>
              <a:t>(</a:t>
            </a:r>
            <a:r>
              <a:rPr lang="en-CA" dirty="0" err="1"/>
              <a:t>cytoscape.version$content</a:t>
            </a:r>
            <a:r>
              <a:rPr lang="en-CA" dirty="0"/>
              <a:t>))</a:t>
            </a:r>
          </a:p>
          <a:p>
            <a:r>
              <a:rPr lang="en-CA" dirty="0"/>
              <a:t>print(</a:t>
            </a:r>
            <a:r>
              <a:rPr lang="en-CA" dirty="0" err="1"/>
              <a:t>cy.version</a:t>
            </a:r>
            <a:r>
              <a:rPr lang="en-CA" dirty="0" smtClean="0"/>
              <a:t>)</a:t>
            </a:r>
          </a:p>
          <a:p>
            <a:r>
              <a:rPr lang="it-IT" dirty="0"/>
              <a:t/>
            </a:r>
            <a:br>
              <a:rPr lang="it-IT" dirty="0"/>
            </a:br>
            <a:endParaRPr lang="it-IT" dirty="0"/>
          </a:p>
          <a:p>
            <a:pPr marL="0" indent="0">
              <a:buNone/>
            </a:pPr>
            <a:r>
              <a:rPr lang="it-IT" dirty="0"/>
              <a:t>[1] "http://localhost:1234/v1" </a:t>
            </a:r>
            <a:endParaRPr lang="it-IT" dirty="0" smtClean="0"/>
          </a:p>
          <a:p>
            <a:pPr marL="0" indent="0">
              <a:buNone/>
            </a:pPr>
            <a:r>
              <a:rPr lang="it-IT" dirty="0"/>
              <a:t>	</a:t>
            </a:r>
            <a:r>
              <a:rPr lang="it-IT" dirty="0" smtClean="0"/>
              <a:t>apiVersion 	cytoscapeVersion </a:t>
            </a:r>
          </a:p>
          <a:p>
            <a:pPr marL="0" indent="0">
              <a:buNone/>
            </a:pPr>
            <a:r>
              <a:rPr lang="it-IT" dirty="0"/>
              <a:t>	</a:t>
            </a:r>
            <a:r>
              <a:rPr lang="it-IT" dirty="0" smtClean="0"/>
              <a:t>"</a:t>
            </a:r>
            <a:r>
              <a:rPr lang="it-IT" dirty="0"/>
              <a:t>v1" </a:t>
            </a:r>
            <a:r>
              <a:rPr lang="it-IT" dirty="0" smtClean="0"/>
              <a:t>		"</a:t>
            </a:r>
            <a:r>
              <a:rPr lang="it-IT" dirty="0"/>
              <a:t>3.3.0"</a:t>
            </a:r>
          </a:p>
          <a:p>
            <a:pPr marL="0" indent="0">
              <a:buNone/>
            </a:pPr>
            <a:endParaRPr lang="en-CA" dirty="0"/>
          </a:p>
          <a:p>
            <a:endParaRPr lang="en-CA" dirty="0"/>
          </a:p>
        </p:txBody>
      </p:sp>
      <p:sp>
        <p:nvSpPr>
          <p:cNvPr id="4" name="Title 1"/>
          <p:cNvSpPr txBox="1">
            <a:spLocks/>
          </p:cNvSpPr>
          <p:nvPr/>
        </p:nvSpPr>
        <p:spPr>
          <a:xfrm>
            <a:off x="3646572" y="101592"/>
            <a:ext cx="3069275" cy="763600"/>
          </a:xfrm>
          <a:prstGeom prst="rect">
            <a:avLst/>
          </a:prstGeom>
        </p:spPr>
        <p:txBody>
          <a:bodyPr vert="horz" lIns="91425" tIns="91425" rIns="91425" bIns="91425" rtlCol="0" anchor="t" anchorCtr="0">
            <a:normAutofit fontScale="97500"/>
          </a:bodyPr>
          <a:lstStyle>
            <a:lvl1pPr lvl="0" algn="l" defTabSz="685800" rtl="0" eaLnBrk="1" latinLnBrk="0" hangingPunct="1">
              <a:lnSpc>
                <a:spcPct val="90000"/>
              </a:lnSpc>
              <a:spcBef>
                <a:spcPts val="0"/>
              </a:spcBef>
              <a:buNone/>
              <a:defRPr sz="3300" kern="1200">
                <a:solidFill>
                  <a:schemeClr val="tx1"/>
                </a:solidFill>
                <a:latin typeface="+mj-lt"/>
                <a:ea typeface="+mj-ea"/>
                <a:cs typeface="+mj-cs"/>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CA" dirty="0" err="1" smtClean="0"/>
              <a:t>CyRest</a:t>
            </a:r>
            <a:r>
              <a:rPr lang="en-CA" dirty="0" smtClean="0"/>
              <a:t> R Example</a:t>
            </a:r>
            <a:endParaRPr lang="en-CA" dirty="0"/>
          </a:p>
        </p:txBody>
      </p:sp>
      <p:pic>
        <p:nvPicPr>
          <p:cNvPr id="5" name="Picture 4" descr="https://camo.githubusercontent.com/37c98d49b8ecc975a446cbbbeab5ad55c521cee7/687474703a2f2f636c2e6c792f586f68502f6c6f676f3330302e706e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9231" y="101592"/>
            <a:ext cx="624757" cy="833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4243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 y="68259"/>
            <a:ext cx="4429349" cy="763600"/>
          </a:xfrm>
        </p:spPr>
        <p:txBody>
          <a:bodyPr>
            <a:normAutofit/>
          </a:bodyPr>
          <a:lstStyle/>
          <a:p>
            <a:pPr algn="ctr"/>
            <a:r>
              <a:rPr lang="en-CA" b="1" dirty="0" err="1" smtClean="0"/>
              <a:t>Cytoscape</a:t>
            </a:r>
            <a:r>
              <a:rPr lang="en-CA" b="1" dirty="0" smtClean="0"/>
              <a:t> for </a:t>
            </a:r>
            <a:r>
              <a:rPr lang="en-CA" sz="3100" b="1" dirty="0" smtClean="0"/>
              <a:t>Developers</a:t>
            </a:r>
            <a:endParaRPr lang="en-CA" b="1" dirty="0"/>
          </a:p>
        </p:txBody>
      </p:sp>
      <p:sp>
        <p:nvSpPr>
          <p:cNvPr id="3" name="Text Placeholder 2"/>
          <p:cNvSpPr>
            <a:spLocks noGrp="1"/>
          </p:cNvSpPr>
          <p:nvPr>
            <p:ph type="body" idx="1"/>
          </p:nvPr>
        </p:nvSpPr>
        <p:spPr>
          <a:xfrm>
            <a:off x="359669" y="1014121"/>
            <a:ext cx="3753155" cy="4555200"/>
          </a:xfrm>
        </p:spPr>
        <p:txBody>
          <a:bodyPr/>
          <a:lstStyle/>
          <a:p>
            <a:r>
              <a:rPr lang="en-CA" dirty="0"/>
              <a:t>http://cytoscape.org/documentation_developers.html</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26" t="10072" r="5486"/>
          <a:stretch/>
        </p:blipFill>
        <p:spPr bwMode="auto">
          <a:xfrm>
            <a:off x="4245928" y="1480"/>
            <a:ext cx="4898075" cy="6856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Shape 165"/>
          <p:cNvPicPr preferRelativeResize="0"/>
          <p:nvPr/>
        </p:nvPicPr>
        <p:blipFill>
          <a:blip r:embed="rId3">
            <a:alphaModFix/>
          </a:blip>
          <a:stretch>
            <a:fillRect/>
          </a:stretch>
        </p:blipFill>
        <p:spPr>
          <a:xfrm>
            <a:off x="1072486" y="1926004"/>
            <a:ext cx="2175775" cy="3099600"/>
          </a:xfrm>
          <a:prstGeom prst="rect">
            <a:avLst/>
          </a:prstGeom>
          <a:noFill/>
          <a:ln>
            <a:noFill/>
          </a:ln>
        </p:spPr>
      </p:pic>
      <p:pic>
        <p:nvPicPr>
          <p:cNvPr id="6148" name="Picture 4" descr="Max Fran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669" y="5036960"/>
            <a:ext cx="515059" cy="6867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74730" y="5186895"/>
            <a:ext cx="1029449" cy="307777"/>
          </a:xfrm>
          <a:prstGeom prst="rect">
            <a:avLst/>
          </a:prstGeom>
          <a:noFill/>
        </p:spPr>
        <p:txBody>
          <a:bodyPr wrap="none" rtlCol="0">
            <a:spAutoFit/>
          </a:bodyPr>
          <a:lstStyle/>
          <a:p>
            <a:r>
              <a:rPr lang="en-CA" dirty="0" smtClean="0"/>
              <a:t>Max Franz</a:t>
            </a:r>
            <a:endParaRPr lang="en-CA" dirty="0"/>
          </a:p>
        </p:txBody>
      </p:sp>
      <p:pic>
        <p:nvPicPr>
          <p:cNvPr id="6150" name="Picture 6" descr="Mike Kuce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05" y="5914975"/>
            <a:ext cx="435388" cy="58051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27054" y="6000047"/>
            <a:ext cx="1180131" cy="307777"/>
          </a:xfrm>
          <a:prstGeom prst="rect">
            <a:avLst/>
          </a:prstGeom>
          <a:noFill/>
        </p:spPr>
        <p:txBody>
          <a:bodyPr wrap="none" rtlCol="0">
            <a:spAutoFit/>
          </a:bodyPr>
          <a:lstStyle/>
          <a:p>
            <a:r>
              <a:rPr lang="en-CA" dirty="0" smtClean="0"/>
              <a:t>Mike Kucera</a:t>
            </a:r>
            <a:endParaRPr lang="en-CA" dirty="0"/>
          </a:p>
        </p:txBody>
      </p:sp>
    </p:spTree>
    <p:extLst>
      <p:ext uri="{BB962C8B-B14F-4D97-AF65-F5344CB8AC3E}">
        <p14:creationId xmlns:p14="http://schemas.microsoft.com/office/powerpoint/2010/main" val="5131782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1" name="Shape 171"/>
          <p:cNvSpPr txBox="1"/>
          <p:nvPr/>
        </p:nvSpPr>
        <p:spPr>
          <a:xfrm>
            <a:off x="752749" y="2756569"/>
            <a:ext cx="7615801" cy="1669435"/>
          </a:xfrm>
          <a:prstGeom prst="rect">
            <a:avLst/>
          </a:prstGeom>
          <a:noFill/>
          <a:ln>
            <a:noFill/>
          </a:ln>
        </p:spPr>
        <p:txBody>
          <a:bodyPr lIns="91425" tIns="91425" rIns="91425" bIns="91425" anchor="t" anchorCtr="0">
            <a:noAutofit/>
          </a:bodyPr>
          <a:lstStyle/>
          <a:p>
            <a:pPr lvl="0" algn="ctr">
              <a:spcBef>
                <a:spcPts val="0"/>
              </a:spcBef>
              <a:buNone/>
            </a:pPr>
            <a:r>
              <a:rPr lang="en" sz="6600" dirty="0" smtClean="0"/>
              <a:t>DEMO</a:t>
            </a:r>
            <a:endParaRPr lang="en" sz="6600" dirty="0"/>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Shape 177"/>
          <p:cNvPicPr preferRelativeResize="0"/>
          <p:nvPr/>
        </p:nvPicPr>
        <p:blipFill>
          <a:blip r:embed="rId3">
            <a:alphaModFix/>
          </a:blip>
          <a:stretch>
            <a:fillRect/>
          </a:stretch>
        </p:blipFill>
        <p:spPr>
          <a:xfrm>
            <a:off x="530201" y="492443"/>
            <a:ext cx="7914555" cy="6188211"/>
          </a:xfrm>
          <a:prstGeom prst="rect">
            <a:avLst/>
          </a:prstGeom>
          <a:noFill/>
          <a:ln>
            <a:noFill/>
          </a:ln>
        </p:spPr>
      </p:pic>
      <p:sp>
        <p:nvSpPr>
          <p:cNvPr id="2" name="TextBox 1"/>
          <p:cNvSpPr txBox="1"/>
          <p:nvPr/>
        </p:nvSpPr>
        <p:spPr>
          <a:xfrm>
            <a:off x="3125567" y="0"/>
            <a:ext cx="2723823" cy="369332"/>
          </a:xfrm>
          <a:prstGeom prst="rect">
            <a:avLst/>
          </a:prstGeom>
          <a:noFill/>
        </p:spPr>
        <p:txBody>
          <a:bodyPr wrap="none" rtlCol="0">
            <a:spAutoFit/>
          </a:bodyPr>
          <a:lstStyle/>
          <a:p>
            <a:r>
              <a:rPr lang="en-CA" sz="1800" dirty="0" err="1" smtClean="0"/>
              <a:t>Cytoscape</a:t>
            </a:r>
            <a:r>
              <a:rPr lang="en-CA" sz="1800" dirty="0" smtClean="0"/>
              <a:t> Main Window</a:t>
            </a:r>
            <a:endParaRPr lang="en-CA" sz="1800" dirty="0"/>
          </a:p>
        </p:txBody>
      </p:sp>
      <p:sp>
        <p:nvSpPr>
          <p:cNvPr id="3" name="Rectangle 2"/>
          <p:cNvSpPr/>
          <p:nvPr/>
        </p:nvSpPr>
        <p:spPr>
          <a:xfrm>
            <a:off x="2873830" y="4180117"/>
            <a:ext cx="729983" cy="297116"/>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CA"/>
          </a:p>
        </p:txBody>
      </p:sp>
      <p:sp>
        <p:nvSpPr>
          <p:cNvPr id="11" name="Rectangle 10"/>
          <p:cNvSpPr/>
          <p:nvPr/>
        </p:nvSpPr>
        <p:spPr>
          <a:xfrm>
            <a:off x="2528217" y="653998"/>
            <a:ext cx="537716" cy="297116"/>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CA"/>
          </a:p>
        </p:txBody>
      </p:sp>
      <p:sp>
        <p:nvSpPr>
          <p:cNvPr id="12" name="Rectangle 11"/>
          <p:cNvSpPr/>
          <p:nvPr/>
        </p:nvSpPr>
        <p:spPr>
          <a:xfrm>
            <a:off x="5849390" y="1033078"/>
            <a:ext cx="729983" cy="297116"/>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CA"/>
          </a:p>
        </p:txBody>
      </p:sp>
      <p:sp>
        <p:nvSpPr>
          <p:cNvPr id="4" name="TextBox 3"/>
          <p:cNvSpPr txBox="1"/>
          <p:nvPr/>
        </p:nvSpPr>
        <p:spPr>
          <a:xfrm>
            <a:off x="5818657" y="961362"/>
            <a:ext cx="792205" cy="307777"/>
          </a:xfrm>
          <a:prstGeom prst="rect">
            <a:avLst/>
          </a:prstGeom>
          <a:noFill/>
        </p:spPr>
        <p:txBody>
          <a:bodyPr wrap="none" rtlCol="0">
            <a:spAutoFit/>
          </a:bodyPr>
          <a:lstStyle/>
          <a:p>
            <a:r>
              <a:rPr lang="en-CA" dirty="0" smtClean="0"/>
              <a:t>Canvas</a:t>
            </a:r>
            <a:endParaRPr lang="en-CA" dirty="0"/>
          </a:p>
        </p:txBody>
      </p:sp>
      <p:sp>
        <p:nvSpPr>
          <p:cNvPr id="14" name="Rectangle 13"/>
          <p:cNvSpPr/>
          <p:nvPr/>
        </p:nvSpPr>
        <p:spPr>
          <a:xfrm>
            <a:off x="530203" y="951115"/>
            <a:ext cx="653141" cy="23906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CA"/>
          </a:p>
        </p:txBody>
      </p:sp>
      <p:sp>
        <p:nvSpPr>
          <p:cNvPr id="5" name="TextBox 4"/>
          <p:cNvSpPr txBox="1"/>
          <p:nvPr/>
        </p:nvSpPr>
        <p:spPr>
          <a:xfrm>
            <a:off x="5186725" y="597371"/>
            <a:ext cx="790601" cy="307777"/>
          </a:xfrm>
          <a:prstGeom prst="rect">
            <a:avLst/>
          </a:prstGeom>
          <a:noFill/>
        </p:spPr>
        <p:txBody>
          <a:bodyPr wrap="none" rtlCol="0">
            <a:spAutoFit/>
          </a:bodyPr>
          <a:lstStyle/>
          <a:p>
            <a:r>
              <a:rPr lang="en-CA" dirty="0" smtClean="0"/>
              <a:t>Toolbar</a:t>
            </a:r>
            <a:endParaRPr lang="en-CA" dirty="0"/>
          </a:p>
        </p:txBody>
      </p:sp>
      <p:sp>
        <p:nvSpPr>
          <p:cNvPr id="16" name="Rectangle 15"/>
          <p:cNvSpPr/>
          <p:nvPr/>
        </p:nvSpPr>
        <p:spPr>
          <a:xfrm>
            <a:off x="5217033" y="652291"/>
            <a:ext cx="729983" cy="297116"/>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CA"/>
          </a:p>
        </p:txBody>
      </p:sp>
      <p:sp>
        <p:nvSpPr>
          <p:cNvPr id="6" name="TextBox 5"/>
          <p:cNvSpPr txBox="1"/>
          <p:nvPr/>
        </p:nvSpPr>
        <p:spPr>
          <a:xfrm>
            <a:off x="2484041" y="287260"/>
            <a:ext cx="641522" cy="307777"/>
          </a:xfrm>
          <a:prstGeom prst="rect">
            <a:avLst/>
          </a:prstGeom>
          <a:noFill/>
        </p:spPr>
        <p:txBody>
          <a:bodyPr wrap="none" rtlCol="0">
            <a:spAutoFit/>
          </a:bodyPr>
          <a:lstStyle/>
          <a:p>
            <a:r>
              <a:rPr lang="en-CA" dirty="0" smtClean="0"/>
              <a:t>Zoom</a:t>
            </a:r>
            <a:endParaRPr lang="en-CA" dirty="0"/>
          </a:p>
        </p:txBody>
      </p:sp>
      <p:sp>
        <p:nvSpPr>
          <p:cNvPr id="18" name="Rectangle 17"/>
          <p:cNvSpPr/>
          <p:nvPr/>
        </p:nvSpPr>
        <p:spPr>
          <a:xfrm>
            <a:off x="613443" y="4326967"/>
            <a:ext cx="1345988" cy="297116"/>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CA"/>
          </a:p>
        </p:txBody>
      </p:sp>
      <p:sp>
        <p:nvSpPr>
          <p:cNvPr id="7" name="TextBox 6"/>
          <p:cNvSpPr txBox="1"/>
          <p:nvPr/>
        </p:nvSpPr>
        <p:spPr>
          <a:xfrm>
            <a:off x="613441" y="4270341"/>
            <a:ext cx="1380506" cy="307777"/>
          </a:xfrm>
          <a:prstGeom prst="rect">
            <a:avLst/>
          </a:prstGeom>
          <a:noFill/>
        </p:spPr>
        <p:txBody>
          <a:bodyPr wrap="none" rtlCol="0">
            <a:spAutoFit/>
          </a:bodyPr>
          <a:lstStyle/>
          <a:p>
            <a:r>
              <a:rPr lang="en-CA" dirty="0" smtClean="0"/>
              <a:t>Bird’s eye view</a:t>
            </a:r>
            <a:endParaRPr lang="en-CA" dirty="0"/>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Shape 188"/>
          <p:cNvPicPr preferRelativeResize="0"/>
          <p:nvPr/>
        </p:nvPicPr>
        <p:blipFill>
          <a:blip r:embed="rId3">
            <a:alphaModFix/>
          </a:blip>
          <a:stretch>
            <a:fillRect/>
          </a:stretch>
        </p:blipFill>
        <p:spPr>
          <a:xfrm>
            <a:off x="1897127" y="-33"/>
            <a:ext cx="2371724" cy="6858000"/>
          </a:xfrm>
          <a:prstGeom prst="rect">
            <a:avLst/>
          </a:prstGeom>
          <a:noFill/>
          <a:ln>
            <a:noFill/>
          </a:ln>
        </p:spPr>
      </p:pic>
      <p:sp>
        <p:nvSpPr>
          <p:cNvPr id="189" name="Shape 189"/>
          <p:cNvSpPr txBox="1"/>
          <p:nvPr/>
        </p:nvSpPr>
        <p:spPr>
          <a:xfrm>
            <a:off x="2" y="2100668"/>
            <a:ext cx="1907700" cy="4000000"/>
          </a:xfrm>
          <a:prstGeom prst="rect">
            <a:avLst/>
          </a:prstGeom>
          <a:noFill/>
          <a:ln>
            <a:noFill/>
          </a:ln>
        </p:spPr>
        <p:txBody>
          <a:bodyPr lIns="91425" tIns="91425" rIns="91425" bIns="91425" anchor="ctr" anchorCtr="0">
            <a:noAutofit/>
          </a:bodyPr>
          <a:lstStyle/>
          <a:p>
            <a:pPr lvl="0" rtl="0">
              <a:spcBef>
                <a:spcPts val="0"/>
              </a:spcBef>
              <a:buNone/>
            </a:pPr>
            <a:r>
              <a:rPr lang="en" sz="1100">
                <a:solidFill>
                  <a:schemeClr val="dk1"/>
                </a:solidFill>
              </a:rPr>
              <a:t>Customize network data display using powerful</a:t>
            </a:r>
            <a:r>
              <a:rPr lang="en" sz="1100">
                <a:solidFill>
                  <a:schemeClr val="dk1"/>
                </a:solidFill>
                <a:hlinkClick r:id="rId4"/>
              </a:rPr>
              <a:t> </a:t>
            </a:r>
            <a:r>
              <a:rPr lang="en" sz="1100" b="1" i="1" u="sng">
                <a:solidFill>
                  <a:schemeClr val="hlink"/>
                </a:solidFill>
                <a:hlinkClick r:id="rId4"/>
              </a:rPr>
              <a:t>VisualStyles</a:t>
            </a:r>
            <a:r>
              <a:rPr lang="en" sz="1100">
                <a:solidFill>
                  <a:schemeClr val="dk1"/>
                </a:solidFill>
              </a:rPr>
              <a:t>. View a superposition of gene expression ratios and p-values on the network.   Expression data can be mapped to node color, label, border thickness, or border color, etc. according to user-configurable colors and visualization schemes. </a:t>
            </a:r>
          </a:p>
        </p:txBody>
      </p:sp>
      <p:pic>
        <p:nvPicPr>
          <p:cNvPr id="190" name="Shape 190"/>
          <p:cNvPicPr preferRelativeResize="0"/>
          <p:nvPr/>
        </p:nvPicPr>
        <p:blipFill>
          <a:blip r:embed="rId5">
            <a:alphaModFix/>
          </a:blip>
          <a:stretch>
            <a:fillRect/>
          </a:stretch>
        </p:blipFill>
        <p:spPr>
          <a:xfrm>
            <a:off x="4471399" y="725547"/>
            <a:ext cx="4320175" cy="5406900"/>
          </a:xfrm>
          <a:prstGeom prst="rect">
            <a:avLst/>
          </a:prstGeom>
          <a:noFill/>
          <a:ln>
            <a:noFill/>
          </a:ln>
        </p:spPr>
      </p:pic>
      <p:sp>
        <p:nvSpPr>
          <p:cNvPr id="191" name="Shape 191"/>
          <p:cNvSpPr txBox="1"/>
          <p:nvPr/>
        </p:nvSpPr>
        <p:spPr>
          <a:xfrm>
            <a:off x="4626304" y="6100668"/>
            <a:ext cx="3678601" cy="630800"/>
          </a:xfrm>
          <a:prstGeom prst="rect">
            <a:avLst/>
          </a:prstGeom>
          <a:noFill/>
          <a:ln>
            <a:noFill/>
          </a:ln>
        </p:spPr>
        <p:txBody>
          <a:bodyPr lIns="91425" tIns="91425" rIns="91425" bIns="91425" anchor="t" anchorCtr="0">
            <a:noAutofit/>
          </a:bodyPr>
          <a:lstStyle/>
          <a:p>
            <a:pPr lvl="0">
              <a:spcBef>
                <a:spcPts val="0"/>
              </a:spcBef>
              <a:buNone/>
            </a:pPr>
            <a:r>
              <a:rPr lang="en" b="1"/>
              <a:t>Map expression values to node colors using a continuous mapper</a:t>
            </a:r>
          </a:p>
        </p:txBody>
      </p:sp>
      <p:sp>
        <p:nvSpPr>
          <p:cNvPr id="192" name="Shape 192"/>
          <p:cNvSpPr txBox="1"/>
          <p:nvPr/>
        </p:nvSpPr>
        <p:spPr>
          <a:xfrm>
            <a:off x="-544751" y="341002"/>
            <a:ext cx="3132000" cy="630800"/>
          </a:xfrm>
          <a:prstGeom prst="rect">
            <a:avLst/>
          </a:prstGeom>
          <a:noFill/>
          <a:ln>
            <a:noFill/>
          </a:ln>
        </p:spPr>
        <p:txBody>
          <a:bodyPr lIns="91425" tIns="91425" rIns="91425" bIns="91425" anchor="t" anchorCtr="0">
            <a:noAutofit/>
          </a:bodyPr>
          <a:lstStyle/>
          <a:p>
            <a:pPr lvl="0" algn="ctr">
              <a:spcBef>
                <a:spcPts val="0"/>
              </a:spcBef>
              <a:buNone/>
            </a:pPr>
            <a:r>
              <a:rPr lang="en" sz="1800" b="1"/>
              <a:t>VISUAL STYLE</a:t>
            </a:r>
          </a:p>
        </p:txBody>
      </p:sp>
      <p:sp>
        <p:nvSpPr>
          <p:cNvPr id="193" name="Shape 193"/>
          <p:cNvSpPr/>
          <p:nvPr/>
        </p:nvSpPr>
        <p:spPr>
          <a:xfrm>
            <a:off x="3039251" y="74733"/>
            <a:ext cx="304800" cy="168000"/>
          </a:xfrm>
          <a:prstGeom prst="rect">
            <a:avLst/>
          </a:prstGeom>
          <a:no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Shape 61"/>
          <p:cNvPicPr preferRelativeResize="0"/>
          <p:nvPr/>
        </p:nvPicPr>
        <p:blipFill>
          <a:blip r:embed="rId3">
            <a:alphaModFix/>
          </a:blip>
          <a:stretch>
            <a:fillRect/>
          </a:stretch>
        </p:blipFill>
        <p:spPr>
          <a:xfrm>
            <a:off x="2" y="3"/>
            <a:ext cx="9143999" cy="6759332"/>
          </a:xfrm>
          <a:prstGeom prst="rect">
            <a:avLst/>
          </a:prstGeom>
          <a:noFill/>
          <a:ln>
            <a:noFill/>
          </a:ln>
        </p:spPr>
      </p:pic>
      <p:sp>
        <p:nvSpPr>
          <p:cNvPr id="62" name="Shape 62"/>
          <p:cNvSpPr txBox="1"/>
          <p:nvPr/>
        </p:nvSpPr>
        <p:spPr>
          <a:xfrm>
            <a:off x="4336800" y="1"/>
            <a:ext cx="4807200" cy="6759200"/>
          </a:xfrm>
          <a:prstGeom prst="rect">
            <a:avLst/>
          </a:prstGeom>
          <a:solidFill>
            <a:srgbClr val="FFFFFF"/>
          </a:solidFill>
          <a:ln>
            <a:noFill/>
          </a:ln>
        </p:spPr>
        <p:txBody>
          <a:bodyPr lIns="91425" tIns="91425" rIns="91425" bIns="91425" anchor="ctr" anchorCtr="0">
            <a:noAutofit/>
          </a:bodyPr>
          <a:lstStyle/>
          <a:p>
            <a:pPr lvl="0" rtl="0">
              <a:lnSpc>
                <a:spcPct val="138000"/>
              </a:lnSpc>
              <a:spcBef>
                <a:spcPts val="0"/>
              </a:spcBef>
              <a:buClr>
                <a:srgbClr val="000000"/>
              </a:buClr>
              <a:buSzPct val="91666"/>
              <a:buNone/>
            </a:pPr>
            <a:r>
              <a:rPr lang="en" sz="1200" b="1" dirty="0"/>
              <a:t>Agenda:</a:t>
            </a:r>
          </a:p>
          <a:p>
            <a:pPr marL="457200" lvl="0" indent="-304800" rtl="0">
              <a:lnSpc>
                <a:spcPct val="138000"/>
              </a:lnSpc>
              <a:spcBef>
                <a:spcPts val="0"/>
              </a:spcBef>
              <a:buClr>
                <a:srgbClr val="000000"/>
              </a:buClr>
              <a:buSzPct val="100000"/>
              <a:buChar char="●"/>
            </a:pPr>
            <a:r>
              <a:rPr lang="en" sz="1200" b="1" dirty="0"/>
              <a:t>Introduction to </a:t>
            </a:r>
            <a:r>
              <a:rPr lang="en" sz="1200" b="1" dirty="0" err="1"/>
              <a:t>Cytoscape</a:t>
            </a:r>
            <a:r>
              <a:rPr lang="en" sz="1200" b="1" dirty="0"/>
              <a:t> (1 hour) </a:t>
            </a:r>
          </a:p>
          <a:p>
            <a:pPr lvl="0" indent="387350" rtl="0">
              <a:lnSpc>
                <a:spcPct val="138000"/>
              </a:lnSpc>
              <a:spcBef>
                <a:spcPts val="0"/>
              </a:spcBef>
              <a:buClr>
                <a:srgbClr val="000000"/>
              </a:buClr>
              <a:buSzPct val="91666"/>
              <a:buNone/>
            </a:pPr>
            <a:r>
              <a:rPr lang="en" sz="1200" b="1" dirty="0"/>
              <a:t>a) General concepts in network visualization and analysis (15 min)</a:t>
            </a:r>
          </a:p>
          <a:p>
            <a:pPr marL="914400" lvl="1" indent="-304800" rtl="0">
              <a:lnSpc>
                <a:spcPct val="138000"/>
              </a:lnSpc>
              <a:spcBef>
                <a:spcPts val="0"/>
              </a:spcBef>
              <a:buClr>
                <a:srgbClr val="000000"/>
              </a:buClr>
              <a:buSzPct val="100000"/>
              <a:buChar char="○"/>
            </a:pPr>
            <a:r>
              <a:rPr lang="en" sz="1200" b="1" dirty="0"/>
              <a:t>What is </a:t>
            </a:r>
            <a:r>
              <a:rPr lang="en" sz="1200" b="1" dirty="0" err="1"/>
              <a:t>Cytoscape</a:t>
            </a:r>
            <a:r>
              <a:rPr lang="en" sz="1200" b="1" dirty="0"/>
              <a:t>?</a:t>
            </a:r>
          </a:p>
          <a:p>
            <a:pPr marL="914400" lvl="1" indent="-304800" rtl="0">
              <a:lnSpc>
                <a:spcPct val="138000"/>
              </a:lnSpc>
              <a:spcBef>
                <a:spcPts val="0"/>
              </a:spcBef>
              <a:buClr>
                <a:srgbClr val="000000"/>
              </a:buClr>
              <a:buSzPct val="100000"/>
              <a:buChar char="○"/>
            </a:pPr>
            <a:r>
              <a:rPr lang="en" sz="1200" b="1" dirty="0"/>
              <a:t>What is network visualization?</a:t>
            </a:r>
          </a:p>
          <a:p>
            <a:pPr marL="457200" lvl="0" indent="-69850" rtl="0">
              <a:lnSpc>
                <a:spcPct val="138000"/>
              </a:lnSpc>
              <a:spcBef>
                <a:spcPts val="0"/>
              </a:spcBef>
              <a:buClr>
                <a:srgbClr val="000000"/>
              </a:buClr>
              <a:buSzPct val="91666"/>
              <a:buNone/>
            </a:pPr>
            <a:r>
              <a:rPr lang="en" sz="1200" b="1" dirty="0"/>
              <a:t>b) How to use </a:t>
            </a:r>
            <a:r>
              <a:rPr lang="en" sz="1200" b="1" dirty="0" err="1"/>
              <a:t>Cytoscape</a:t>
            </a:r>
            <a:r>
              <a:rPr lang="en" sz="1200" b="1" dirty="0"/>
              <a:t> (45min) </a:t>
            </a:r>
          </a:p>
          <a:p>
            <a:pPr marL="914400" lvl="0" indent="-304800" rtl="0">
              <a:lnSpc>
                <a:spcPct val="138000"/>
              </a:lnSpc>
              <a:spcBef>
                <a:spcPts val="0"/>
              </a:spcBef>
              <a:buClr>
                <a:srgbClr val="000000"/>
              </a:buClr>
              <a:buSzPct val="100000"/>
              <a:buChar char="●"/>
            </a:pPr>
            <a:r>
              <a:rPr lang="en" sz="1200" b="1" dirty="0"/>
              <a:t>Create a network</a:t>
            </a:r>
          </a:p>
          <a:p>
            <a:pPr marL="914400" lvl="1" indent="-304800" rtl="0">
              <a:lnSpc>
                <a:spcPct val="138000"/>
              </a:lnSpc>
              <a:spcBef>
                <a:spcPts val="0"/>
              </a:spcBef>
              <a:buClr>
                <a:srgbClr val="000000"/>
              </a:buClr>
              <a:buSzPct val="100000"/>
              <a:buChar char="○"/>
            </a:pPr>
            <a:r>
              <a:rPr lang="en" sz="1200" b="1" dirty="0" err="1"/>
              <a:t>Cytoscape</a:t>
            </a:r>
            <a:r>
              <a:rPr lang="en" sz="1200" b="1" dirty="0"/>
              <a:t> apps</a:t>
            </a:r>
          </a:p>
          <a:p>
            <a:pPr marL="914400" lvl="1" indent="-304800" rtl="0">
              <a:lnSpc>
                <a:spcPct val="138000"/>
              </a:lnSpc>
              <a:spcBef>
                <a:spcPts val="0"/>
              </a:spcBef>
              <a:buClr>
                <a:srgbClr val="000000"/>
              </a:buClr>
              <a:buSzPct val="100000"/>
              <a:buChar char="○"/>
            </a:pPr>
            <a:r>
              <a:rPr lang="en" sz="1200" b="1" dirty="0"/>
              <a:t>Basic features of </a:t>
            </a:r>
            <a:r>
              <a:rPr lang="en" sz="1200" b="1" dirty="0" err="1"/>
              <a:t>Cytoscape</a:t>
            </a:r>
            <a:r>
              <a:rPr lang="en" sz="1200" b="1" dirty="0"/>
              <a:t> and tips to get started</a:t>
            </a:r>
          </a:p>
          <a:p>
            <a:pPr marL="914400" lvl="1" indent="-304800" rtl="0">
              <a:lnSpc>
                <a:spcPct val="138000"/>
              </a:lnSpc>
              <a:spcBef>
                <a:spcPts val="0"/>
              </a:spcBef>
              <a:buClr>
                <a:srgbClr val="000000"/>
              </a:buClr>
              <a:buSzPct val="100000"/>
              <a:buChar char="○"/>
            </a:pPr>
            <a:r>
              <a:rPr lang="en" sz="1200" b="1" dirty="0"/>
              <a:t> hands on training (30 min) : how to use </a:t>
            </a:r>
            <a:r>
              <a:rPr lang="en" sz="1200" b="1" dirty="0" err="1"/>
              <a:t>Cytoscape</a:t>
            </a:r>
            <a:r>
              <a:rPr lang="en" sz="1200" b="1" dirty="0"/>
              <a:t> (import and navigate through a simple  network)</a:t>
            </a:r>
          </a:p>
          <a:p>
            <a:pPr lvl="0" rtl="0">
              <a:lnSpc>
                <a:spcPct val="138000"/>
              </a:lnSpc>
              <a:spcBef>
                <a:spcPts val="0"/>
              </a:spcBef>
              <a:buClr>
                <a:srgbClr val="000000"/>
              </a:buClr>
              <a:buNone/>
            </a:pPr>
            <a:endParaRPr sz="1200" b="1" dirty="0"/>
          </a:p>
          <a:p>
            <a:pPr marL="457200" lvl="0" indent="-304800" rtl="0">
              <a:lnSpc>
                <a:spcPct val="138000"/>
              </a:lnSpc>
              <a:spcBef>
                <a:spcPts val="0"/>
              </a:spcBef>
              <a:buClr>
                <a:srgbClr val="000000"/>
              </a:buClr>
              <a:buSzPct val="100000"/>
              <a:buChar char="●"/>
            </a:pPr>
            <a:r>
              <a:rPr lang="en" sz="1200" b="1" dirty="0"/>
              <a:t>2) One example: network visualization of pathway enrichment analysis (1 hour) .</a:t>
            </a:r>
          </a:p>
          <a:p>
            <a:pPr marL="914400" lvl="1" indent="-304800" rtl="0">
              <a:lnSpc>
                <a:spcPct val="138000"/>
              </a:lnSpc>
              <a:spcBef>
                <a:spcPts val="0"/>
              </a:spcBef>
              <a:buClr>
                <a:srgbClr val="000000"/>
              </a:buClr>
              <a:buSzPct val="100000"/>
              <a:buChar char="○"/>
            </a:pPr>
            <a:r>
              <a:rPr lang="en" sz="1200" b="1" dirty="0"/>
              <a:t>Introduction of gene set enrichment example</a:t>
            </a:r>
          </a:p>
          <a:p>
            <a:pPr marL="914400" lvl="1" indent="-304800" rtl="0">
              <a:lnSpc>
                <a:spcPct val="138000"/>
              </a:lnSpc>
              <a:spcBef>
                <a:spcPts val="0"/>
              </a:spcBef>
              <a:buClr>
                <a:srgbClr val="000000"/>
              </a:buClr>
              <a:buSzPct val="100000"/>
              <a:buChar char="○"/>
            </a:pPr>
            <a:r>
              <a:rPr lang="en" sz="1200" b="1" dirty="0"/>
              <a:t>45 min hands on training  (create a network using </a:t>
            </a:r>
            <a:r>
              <a:rPr lang="en" sz="1200" b="1" dirty="0" err="1"/>
              <a:t>EnrichmentMap</a:t>
            </a:r>
            <a:r>
              <a:rPr lang="en" sz="1200" b="1" dirty="0"/>
              <a:t> and explore the results </a:t>
            </a:r>
          </a:p>
        </p:txBody>
      </p:sp>
      <p:sp>
        <p:nvSpPr>
          <p:cNvPr id="63" name="Shape 63"/>
          <p:cNvSpPr txBox="1"/>
          <p:nvPr/>
        </p:nvSpPr>
        <p:spPr>
          <a:xfrm>
            <a:off x="297927" y="4505662"/>
            <a:ext cx="2793900" cy="1089427"/>
          </a:xfrm>
          <a:prstGeom prst="rect">
            <a:avLst/>
          </a:prstGeom>
          <a:solidFill>
            <a:srgbClr val="FFFFFF"/>
          </a:solidFill>
          <a:ln>
            <a:noFill/>
          </a:ln>
        </p:spPr>
        <p:txBody>
          <a:bodyPr lIns="91425" tIns="91425" rIns="91425" bIns="91425" anchor="t" anchorCtr="0">
            <a:noAutofit/>
          </a:bodyPr>
          <a:lstStyle/>
          <a:p>
            <a:pPr marL="457200" lvl="0" indent="-304800" rtl="0">
              <a:lnSpc>
                <a:spcPct val="115000"/>
              </a:lnSpc>
              <a:buClr>
                <a:srgbClr val="000000"/>
              </a:buClr>
              <a:buSzPct val="100000"/>
              <a:buChar char="●"/>
            </a:pPr>
            <a:r>
              <a:rPr lang="en" sz="1200" b="1" dirty="0"/>
              <a:t>A software written in JAVA </a:t>
            </a:r>
          </a:p>
          <a:p>
            <a:pPr marL="457200" lvl="0" indent="-304800" rtl="0">
              <a:lnSpc>
                <a:spcPct val="115000"/>
              </a:lnSpc>
              <a:buClr>
                <a:srgbClr val="000000"/>
              </a:buClr>
              <a:buSzPct val="100000"/>
              <a:buChar char="●"/>
            </a:pPr>
            <a:r>
              <a:rPr lang="en" sz="1200" b="1" dirty="0"/>
              <a:t>Open Source</a:t>
            </a:r>
          </a:p>
          <a:p>
            <a:pPr marL="457200" lvl="0" indent="-304800" rtl="0">
              <a:lnSpc>
                <a:spcPct val="115000"/>
              </a:lnSpc>
              <a:buClr>
                <a:srgbClr val="000000"/>
              </a:buClr>
              <a:buSzPct val="100000"/>
              <a:buChar char="●"/>
            </a:pPr>
            <a:r>
              <a:rPr lang="en" sz="1200" b="1" dirty="0"/>
              <a:t>Many applications </a:t>
            </a:r>
          </a:p>
        </p:txBody>
      </p:sp>
      <p:sp>
        <p:nvSpPr>
          <p:cNvPr id="64" name="Shape 64"/>
          <p:cNvSpPr txBox="1"/>
          <p:nvPr/>
        </p:nvSpPr>
        <p:spPr>
          <a:xfrm>
            <a:off x="255628" y="2601767"/>
            <a:ext cx="2836201" cy="942420"/>
          </a:xfrm>
          <a:prstGeom prst="rect">
            <a:avLst/>
          </a:prstGeom>
          <a:solidFill>
            <a:srgbClr val="FFFFFF"/>
          </a:solidFill>
          <a:ln>
            <a:noFill/>
          </a:ln>
        </p:spPr>
        <p:txBody>
          <a:bodyPr lIns="91425" tIns="91425" rIns="91425" bIns="91425" anchor="t" anchorCtr="0">
            <a:noAutofit/>
          </a:bodyPr>
          <a:lstStyle/>
          <a:p>
            <a:pPr marL="457200" lvl="0" indent="-304800" rtl="0">
              <a:spcBef>
                <a:spcPts val="0"/>
              </a:spcBef>
              <a:buSzPct val="100000"/>
              <a:buChar char="●"/>
            </a:pPr>
            <a:r>
              <a:rPr lang="en" sz="1200" b="1" dirty="0"/>
              <a:t>Network Data Integration</a:t>
            </a:r>
          </a:p>
          <a:p>
            <a:pPr marL="457200" lvl="0" indent="-304800" rtl="0">
              <a:spcBef>
                <a:spcPts val="0"/>
              </a:spcBef>
              <a:buSzPct val="100000"/>
              <a:buChar char="●"/>
            </a:pPr>
            <a:r>
              <a:rPr lang="en" sz="1200" b="1" dirty="0"/>
              <a:t>Analysis</a:t>
            </a:r>
          </a:p>
          <a:p>
            <a:pPr marL="457200" lvl="0" indent="-304800" rtl="0">
              <a:spcBef>
                <a:spcPts val="0"/>
              </a:spcBef>
              <a:buSzPct val="100000"/>
              <a:buChar char="●"/>
            </a:pPr>
            <a:r>
              <a:rPr lang="en" sz="1200" b="1" dirty="0"/>
              <a:t>Visualization</a:t>
            </a:r>
          </a:p>
          <a:p>
            <a:pPr lvl="0">
              <a:spcBef>
                <a:spcPts val="0"/>
              </a:spcBef>
              <a:buNone/>
            </a:pPr>
            <a:endParaRPr dirty="0"/>
          </a:p>
        </p:txBody>
      </p:sp>
      <p:pic>
        <p:nvPicPr>
          <p:cNvPr id="65" name="Shape 65"/>
          <p:cNvPicPr preferRelativeResize="0"/>
          <p:nvPr/>
        </p:nvPicPr>
        <p:blipFill>
          <a:blip r:embed="rId4">
            <a:alphaModFix/>
          </a:blip>
          <a:stretch>
            <a:fillRect/>
          </a:stretch>
        </p:blipFill>
        <p:spPr>
          <a:xfrm>
            <a:off x="56053" y="2"/>
            <a:ext cx="1574875" cy="2188167"/>
          </a:xfrm>
          <a:prstGeom prst="rect">
            <a:avLst/>
          </a:prstGeom>
          <a:noFill/>
          <a:ln>
            <a:noFill/>
          </a:ln>
        </p:spPr>
      </p:pic>
      <p:sp>
        <p:nvSpPr>
          <p:cNvPr id="66" name="Shape 66"/>
          <p:cNvSpPr txBox="1"/>
          <p:nvPr/>
        </p:nvSpPr>
        <p:spPr>
          <a:xfrm>
            <a:off x="1515251" y="649300"/>
            <a:ext cx="2743200" cy="1107200"/>
          </a:xfrm>
          <a:prstGeom prst="rect">
            <a:avLst/>
          </a:prstGeom>
          <a:noFill/>
          <a:ln>
            <a:noFill/>
          </a:ln>
        </p:spPr>
        <p:txBody>
          <a:bodyPr lIns="91425" tIns="91425" rIns="91425" bIns="91425" anchor="t" anchorCtr="0">
            <a:noAutofit/>
          </a:bodyPr>
          <a:lstStyle/>
          <a:p>
            <a:pPr lvl="0">
              <a:spcBef>
                <a:spcPts val="0"/>
              </a:spcBef>
              <a:buNone/>
            </a:pPr>
            <a:r>
              <a:rPr lang="en" sz="3600" b="1">
                <a:solidFill>
                  <a:srgbClr val="F3F3F3"/>
                </a:solidFill>
              </a:rPr>
              <a:t>Cytoscape</a:t>
            </a: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01"/>
          <p:cNvSpPr txBox="1"/>
          <p:nvPr/>
        </p:nvSpPr>
        <p:spPr>
          <a:xfrm>
            <a:off x="2742899" y="1068333"/>
            <a:ext cx="1806000" cy="3987600"/>
          </a:xfrm>
          <a:prstGeom prst="rect">
            <a:avLst/>
          </a:prstGeom>
          <a:noFill/>
          <a:ln>
            <a:noFill/>
          </a:ln>
        </p:spPr>
        <p:txBody>
          <a:bodyPr lIns="91425" tIns="91425" rIns="91425" bIns="91425" anchor="ctr" anchorCtr="0">
            <a:noAutofit/>
          </a:bodyPr>
          <a:lstStyle/>
          <a:p>
            <a:pPr lvl="0" algn="just" rtl="0">
              <a:spcBef>
                <a:spcPts val="0"/>
              </a:spcBef>
              <a:buNone/>
            </a:pPr>
            <a:r>
              <a:rPr lang="en" sz="1100" dirty="0">
                <a:solidFill>
                  <a:schemeClr val="dk1"/>
                </a:solidFill>
              </a:rPr>
              <a:t>Zoom in/out and pan for browsing the network. Use the network manager to easily organize multiple networks. And this structure can be saved in a session file. Use the </a:t>
            </a:r>
            <a:r>
              <a:rPr lang="en" sz="1100" i="1" dirty="0">
                <a:solidFill>
                  <a:schemeClr val="dk1"/>
                </a:solidFill>
              </a:rPr>
              <a:t>bird's eye view</a:t>
            </a:r>
            <a:r>
              <a:rPr lang="en" sz="1100" dirty="0">
                <a:solidFill>
                  <a:schemeClr val="dk1"/>
                </a:solidFill>
              </a:rPr>
              <a:t> to easily navigate large networks. Easily navigate large networks (100,000+ nodes and edges) by efficient rendering engine. </a:t>
            </a:r>
          </a:p>
        </p:txBody>
      </p:sp>
      <p:sp>
        <p:nvSpPr>
          <p:cNvPr id="5" name="Shape 202"/>
          <p:cNvSpPr txBox="1"/>
          <p:nvPr/>
        </p:nvSpPr>
        <p:spPr>
          <a:xfrm>
            <a:off x="971948" y="66472"/>
            <a:ext cx="3132000" cy="630800"/>
          </a:xfrm>
          <a:prstGeom prst="rect">
            <a:avLst/>
          </a:prstGeom>
          <a:noFill/>
          <a:ln>
            <a:noFill/>
          </a:ln>
        </p:spPr>
        <p:txBody>
          <a:bodyPr lIns="91425" tIns="91425" rIns="91425" bIns="91425" anchor="t" anchorCtr="0">
            <a:noAutofit/>
          </a:bodyPr>
          <a:lstStyle/>
          <a:p>
            <a:pPr lvl="0" algn="ctr" rtl="0">
              <a:spcBef>
                <a:spcPts val="0"/>
              </a:spcBef>
              <a:buNone/>
            </a:pPr>
            <a:r>
              <a:rPr lang="en" sz="1800" b="1" dirty="0"/>
              <a:t>BROWSING</a:t>
            </a:r>
          </a:p>
        </p:txBody>
      </p:sp>
      <p:pic>
        <p:nvPicPr>
          <p:cNvPr id="6" name="Shape 203"/>
          <p:cNvPicPr preferRelativeResize="0"/>
          <p:nvPr/>
        </p:nvPicPr>
        <p:blipFill rotWithShape="1">
          <a:blip r:embed="rId2">
            <a:alphaModFix/>
          </a:blip>
          <a:srcRect t="-9805"/>
          <a:stretch/>
        </p:blipFill>
        <p:spPr>
          <a:xfrm>
            <a:off x="57091" y="0"/>
            <a:ext cx="2596964" cy="6858000"/>
          </a:xfrm>
          <a:prstGeom prst="rect">
            <a:avLst/>
          </a:prstGeom>
          <a:noFill/>
          <a:ln>
            <a:noFill/>
          </a:ln>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182" y="932561"/>
            <a:ext cx="2858820" cy="2814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2183" y="3875225"/>
            <a:ext cx="2858820" cy="2814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hape 202"/>
          <p:cNvSpPr txBox="1"/>
          <p:nvPr/>
        </p:nvSpPr>
        <p:spPr>
          <a:xfrm>
            <a:off x="5559001" y="167218"/>
            <a:ext cx="3132000" cy="630800"/>
          </a:xfrm>
          <a:prstGeom prst="rect">
            <a:avLst/>
          </a:prstGeom>
          <a:noFill/>
          <a:ln>
            <a:noFill/>
          </a:ln>
        </p:spPr>
        <p:txBody>
          <a:bodyPr lIns="91425" tIns="91425" rIns="91425" bIns="91425" anchor="t" anchorCtr="0">
            <a:noAutofit/>
          </a:bodyPr>
          <a:lstStyle/>
          <a:p>
            <a:pPr lvl="0" algn="ctr" rtl="0">
              <a:spcBef>
                <a:spcPts val="0"/>
              </a:spcBef>
              <a:buNone/>
            </a:pPr>
            <a:r>
              <a:rPr lang="en" sz="1800" b="1" dirty="0" smtClean="0"/>
              <a:t>ADJUSTING</a:t>
            </a:r>
            <a:endParaRPr lang="en" sz="1800" b="1" dirty="0"/>
          </a:p>
        </p:txBody>
      </p:sp>
    </p:spTree>
    <p:extLst>
      <p:ext uri="{BB962C8B-B14F-4D97-AF65-F5344CB8AC3E}">
        <p14:creationId xmlns:p14="http://schemas.microsoft.com/office/powerpoint/2010/main" val="31273993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Shape 198"/>
          <p:cNvPicPr preferRelativeResize="0"/>
          <p:nvPr/>
        </p:nvPicPr>
        <p:blipFill>
          <a:blip r:embed="rId3">
            <a:alphaModFix/>
          </a:blip>
          <a:stretch>
            <a:fillRect/>
          </a:stretch>
        </p:blipFill>
        <p:spPr>
          <a:xfrm>
            <a:off x="99877" y="747570"/>
            <a:ext cx="4254799" cy="4862633"/>
          </a:xfrm>
          <a:prstGeom prst="rect">
            <a:avLst/>
          </a:prstGeom>
          <a:noFill/>
          <a:ln>
            <a:noFill/>
          </a:ln>
        </p:spPr>
      </p:pic>
      <p:sp>
        <p:nvSpPr>
          <p:cNvPr id="199" name="Shape 199"/>
          <p:cNvSpPr txBox="1"/>
          <p:nvPr/>
        </p:nvSpPr>
        <p:spPr>
          <a:xfrm>
            <a:off x="432700" y="116767"/>
            <a:ext cx="3132000" cy="630800"/>
          </a:xfrm>
          <a:prstGeom prst="rect">
            <a:avLst/>
          </a:prstGeom>
          <a:noFill/>
          <a:ln>
            <a:noFill/>
          </a:ln>
        </p:spPr>
        <p:txBody>
          <a:bodyPr lIns="91425" tIns="91425" rIns="91425" bIns="91425" anchor="t" anchorCtr="0">
            <a:noAutofit/>
          </a:bodyPr>
          <a:lstStyle/>
          <a:p>
            <a:pPr lvl="0" algn="ctr" rtl="0">
              <a:spcBef>
                <a:spcPts val="0"/>
              </a:spcBef>
              <a:buNone/>
            </a:pPr>
            <a:r>
              <a:rPr lang="en" sz="1800" b="1" dirty="0"/>
              <a:t>FILTER</a:t>
            </a:r>
          </a:p>
        </p:txBody>
      </p:sp>
      <p:sp>
        <p:nvSpPr>
          <p:cNvPr id="200" name="Shape 200"/>
          <p:cNvSpPr txBox="1"/>
          <p:nvPr/>
        </p:nvSpPr>
        <p:spPr>
          <a:xfrm>
            <a:off x="99875" y="5371933"/>
            <a:ext cx="4148100" cy="1611600"/>
          </a:xfrm>
          <a:prstGeom prst="rect">
            <a:avLst/>
          </a:prstGeom>
          <a:noFill/>
          <a:ln>
            <a:noFill/>
          </a:ln>
        </p:spPr>
        <p:txBody>
          <a:bodyPr lIns="91425" tIns="91425" rIns="91425" bIns="91425" anchor="ctr" anchorCtr="0">
            <a:noAutofit/>
          </a:bodyPr>
          <a:lstStyle/>
          <a:p>
            <a:pPr lvl="0" rtl="0">
              <a:spcBef>
                <a:spcPts val="0"/>
              </a:spcBef>
              <a:buNone/>
            </a:pPr>
            <a:r>
              <a:rPr lang="en" sz="900" b="1" dirty="0">
                <a:solidFill>
                  <a:schemeClr val="dk1"/>
                </a:solidFill>
              </a:rPr>
              <a:t>Filter the network</a:t>
            </a:r>
            <a:r>
              <a:rPr lang="en" sz="900" dirty="0">
                <a:solidFill>
                  <a:schemeClr val="dk1"/>
                </a:solidFill>
              </a:rPr>
              <a:t> to select subsets of nodes and/or interactions based on the current data.  For instance, users may select nodes involved in a threshold number of interactions, nodes that share a particular GO annotation, or nodes whose gene expression levels change significantly in one or more conditions according to p-values loaded with the gene expression data. You can create new networks from the filtering result. </a:t>
            </a: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8051" y="578669"/>
            <a:ext cx="3765539" cy="5200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hape 199"/>
          <p:cNvSpPr txBox="1"/>
          <p:nvPr/>
        </p:nvSpPr>
        <p:spPr>
          <a:xfrm>
            <a:off x="5241625" y="85684"/>
            <a:ext cx="3132000" cy="630800"/>
          </a:xfrm>
          <a:prstGeom prst="rect">
            <a:avLst/>
          </a:prstGeom>
          <a:noFill/>
          <a:ln>
            <a:noFill/>
          </a:ln>
        </p:spPr>
        <p:txBody>
          <a:bodyPr lIns="91425" tIns="91425" rIns="91425" bIns="91425" anchor="t" anchorCtr="0">
            <a:noAutofit/>
          </a:bodyPr>
          <a:lstStyle/>
          <a:p>
            <a:pPr lvl="0" algn="ctr" rtl="0">
              <a:spcBef>
                <a:spcPts val="0"/>
              </a:spcBef>
              <a:buNone/>
            </a:pPr>
            <a:r>
              <a:rPr lang="en" sz="1800" b="1" dirty="0" smtClean="0"/>
              <a:t>CHAIN FILTER</a:t>
            </a:r>
            <a:endParaRPr lang="en" sz="1800" b="1" dirty="0"/>
          </a:p>
        </p:txBody>
      </p:sp>
      <p:sp>
        <p:nvSpPr>
          <p:cNvPr id="11" name="Shape 200"/>
          <p:cNvSpPr txBox="1"/>
          <p:nvPr/>
        </p:nvSpPr>
        <p:spPr>
          <a:xfrm>
            <a:off x="4856769" y="5581113"/>
            <a:ext cx="4148100" cy="1402421"/>
          </a:xfrm>
          <a:prstGeom prst="rect">
            <a:avLst/>
          </a:prstGeom>
          <a:noFill/>
          <a:ln>
            <a:noFill/>
          </a:ln>
        </p:spPr>
        <p:txBody>
          <a:bodyPr lIns="91425" tIns="91425" rIns="91425" bIns="91425" anchor="ctr" anchorCtr="0">
            <a:noAutofit/>
          </a:bodyPr>
          <a:lstStyle/>
          <a:p>
            <a:pPr lvl="0" rtl="0">
              <a:spcBef>
                <a:spcPts val="0"/>
              </a:spcBef>
              <a:buNone/>
            </a:pPr>
            <a:r>
              <a:rPr lang="en" sz="900" b="1" dirty="0" smtClean="0">
                <a:solidFill>
                  <a:schemeClr val="dk1"/>
                </a:solidFill>
              </a:rPr>
              <a:t>Chain filters </a:t>
            </a:r>
            <a:r>
              <a:rPr lang="en" sz="900" dirty="0" smtClean="0">
                <a:solidFill>
                  <a:schemeClr val="dk1"/>
                </a:solidFill>
              </a:rPr>
              <a:t>is a useful function that allows you select nodes and edges based on filteres and adjancency.  </a:t>
            </a:r>
            <a:r>
              <a:rPr lang="en-CA" sz="900" dirty="0" smtClean="0">
                <a:solidFill>
                  <a:schemeClr val="dk1"/>
                </a:solidFill>
              </a:rPr>
              <a:t>F</a:t>
            </a:r>
            <a:r>
              <a:rPr lang="en" sz="900" dirty="0" smtClean="0">
                <a:solidFill>
                  <a:schemeClr val="dk1"/>
                </a:solidFill>
              </a:rPr>
              <a:t>or example, find all receptor-ligand interaction in a network.  With filters and chains you can do this by selecting all the nodes that are of type receptor and then add all nodes that are adjacent to those nodes that are of type ligand.</a:t>
            </a:r>
            <a:endParaRPr lang="en" sz="900" dirty="0">
              <a:solidFill>
                <a:schemeClr val="dk1"/>
              </a:solidFill>
            </a:endParaRPr>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p:nvPr/>
        </p:nvSpPr>
        <p:spPr>
          <a:xfrm>
            <a:off x="2315427" y="2345902"/>
            <a:ext cx="3270900" cy="16232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209" name="Shape 209"/>
          <p:cNvSpPr txBox="1"/>
          <p:nvPr/>
        </p:nvSpPr>
        <p:spPr>
          <a:xfrm>
            <a:off x="2450677" y="2260867"/>
            <a:ext cx="3678601" cy="2088000"/>
          </a:xfrm>
          <a:prstGeom prst="rect">
            <a:avLst/>
          </a:prstGeom>
          <a:noFill/>
          <a:ln>
            <a:noFill/>
          </a:ln>
        </p:spPr>
        <p:txBody>
          <a:bodyPr lIns="91425" tIns="91425" rIns="91425" bIns="91425" anchor="t" anchorCtr="0">
            <a:noAutofit/>
          </a:bodyPr>
          <a:lstStyle/>
          <a:p>
            <a:pPr lvl="0">
              <a:spcBef>
                <a:spcPts val="0"/>
              </a:spcBef>
              <a:buNone/>
            </a:pPr>
            <a:r>
              <a:rPr lang="en" sz="4800"/>
              <a:t>Hands -on</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1" name="Content Placeholder 3" descr="Box1 figure-network_visualization.pdf"/>
          <p:cNvPicPr>
            <a:picLocks noChangeAspect="1"/>
          </p:cNvPicPr>
          <p:nvPr/>
        </p:nvPicPr>
        <p:blipFill>
          <a:blip r:embed="rId2">
            <a:lum bright="50000"/>
            <a:extLst>
              <a:ext uri="{28A0092B-C50C-407E-A947-70E740481C1C}">
                <a14:useLocalDpi xmlns:a14="http://schemas.microsoft.com/office/drawing/2010/main" val="0"/>
              </a:ext>
            </a:extLst>
          </a:blip>
          <a:srcRect l="47514" t="8752" r="2104" b="60210"/>
          <a:stretch>
            <a:fillRect/>
          </a:stretch>
        </p:blipFill>
        <p:spPr bwMode="auto">
          <a:xfrm>
            <a:off x="1346600" y="0"/>
            <a:ext cx="645080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Title 1"/>
          <p:cNvSpPr>
            <a:spLocks noGrp="1"/>
          </p:cNvSpPr>
          <p:nvPr>
            <p:ph type="title"/>
          </p:nvPr>
        </p:nvSpPr>
        <p:spPr/>
        <p:txBody>
          <a:bodyPr/>
          <a:lstStyle/>
          <a:p>
            <a:r>
              <a:rPr lang="en-US" altLang="en-US" dirty="0">
                <a:latin typeface="Calibri" charset="0"/>
                <a:ea typeface="ＭＳ Ｐゴシック" charset="-128"/>
              </a:rPr>
              <a:t>Networks</a:t>
            </a:r>
          </a:p>
        </p:txBody>
      </p:sp>
      <p:sp>
        <p:nvSpPr>
          <p:cNvPr id="20483" name="Content Placeholder 2"/>
          <p:cNvSpPr>
            <a:spLocks noGrp="1"/>
          </p:cNvSpPr>
          <p:nvPr>
            <p:ph idx="1"/>
          </p:nvPr>
        </p:nvSpPr>
        <p:spPr/>
        <p:txBody>
          <a:bodyPr/>
          <a:lstStyle/>
          <a:p>
            <a:pPr marL="285750" indent="-285750">
              <a:buFont typeface="Arial" charset="0"/>
              <a:buChar char="•"/>
            </a:pPr>
            <a:r>
              <a:rPr lang="en-US" altLang="en-US" dirty="0">
                <a:latin typeface="Calibri" charset="0"/>
                <a:ea typeface="ＭＳ Ｐゴシック" charset="-128"/>
              </a:rPr>
              <a:t>Represent relationships</a:t>
            </a:r>
          </a:p>
          <a:p>
            <a:pPr lvl="1"/>
            <a:r>
              <a:rPr lang="en-US" altLang="en-US" dirty="0" smtClean="0">
                <a:latin typeface="Calibri" charset="0"/>
                <a:ea typeface="ＭＳ Ｐゴシック" charset="-128"/>
              </a:rPr>
              <a:t>	- Physical</a:t>
            </a:r>
            <a:r>
              <a:rPr lang="en-US" altLang="en-US" dirty="0">
                <a:latin typeface="Calibri" charset="0"/>
                <a:ea typeface="ＭＳ Ｐゴシック" charset="-128"/>
              </a:rPr>
              <a:t>, regulatory, genetic, functional interactions</a:t>
            </a:r>
          </a:p>
          <a:p>
            <a:pPr marL="285750" indent="-285750">
              <a:buFont typeface="Arial" charset="0"/>
              <a:buChar char="•"/>
            </a:pPr>
            <a:r>
              <a:rPr lang="en-US" altLang="en-US" dirty="0">
                <a:latin typeface="Calibri" charset="0"/>
                <a:ea typeface="ＭＳ Ｐゴシック" charset="-128"/>
              </a:rPr>
              <a:t>Useful for discovering relationships in large data sets</a:t>
            </a:r>
          </a:p>
          <a:p>
            <a:pPr lvl="1"/>
            <a:r>
              <a:rPr lang="en-US" altLang="en-US" dirty="0" smtClean="0">
                <a:latin typeface="Calibri" charset="0"/>
                <a:ea typeface="ＭＳ Ｐゴシック" charset="-128"/>
              </a:rPr>
              <a:t>	- Better </a:t>
            </a:r>
            <a:r>
              <a:rPr lang="en-US" altLang="en-US" dirty="0">
                <a:latin typeface="Calibri" charset="0"/>
                <a:ea typeface="ＭＳ Ｐゴシック" charset="-128"/>
              </a:rPr>
              <a:t>than tables in Excel</a:t>
            </a:r>
          </a:p>
          <a:p>
            <a:pPr marL="285750" indent="-285750">
              <a:buFont typeface="Arial" charset="0"/>
              <a:buChar char="•"/>
            </a:pPr>
            <a:r>
              <a:rPr lang="en-US" altLang="en-US" dirty="0">
                <a:latin typeface="Calibri" charset="0"/>
                <a:ea typeface="ＭＳ Ｐゴシック" charset="-128"/>
              </a:rPr>
              <a:t>Visualize multiple data types together</a:t>
            </a:r>
          </a:p>
          <a:p>
            <a:pPr lvl="1"/>
            <a:r>
              <a:rPr lang="en-US" altLang="en-US" dirty="0" smtClean="0">
                <a:latin typeface="Calibri" charset="0"/>
                <a:ea typeface="ＭＳ Ｐゴシック" charset="-128"/>
              </a:rPr>
              <a:t>	- See </a:t>
            </a:r>
            <a:r>
              <a:rPr lang="en-US" altLang="en-US" dirty="0">
                <a:latin typeface="Calibri" charset="0"/>
                <a:ea typeface="ＭＳ Ｐゴシック" charset="-128"/>
              </a:rPr>
              <a:t>interesting patterns</a:t>
            </a:r>
          </a:p>
          <a:p>
            <a:pPr marL="285750" indent="-285750">
              <a:buFont typeface="Arial" charset="0"/>
              <a:buChar char="•"/>
            </a:pPr>
            <a:r>
              <a:rPr lang="en-US" altLang="en-US" dirty="0">
                <a:latin typeface="Calibri" charset="0"/>
                <a:ea typeface="ＭＳ Ｐゴシック" charset="-128"/>
              </a:rPr>
              <a:t>Network analysis</a:t>
            </a:r>
          </a:p>
        </p:txBody>
      </p:sp>
    </p:spTree>
    <p:extLst>
      <p:ext uri="{BB962C8B-B14F-4D97-AF65-F5344CB8AC3E}">
        <p14:creationId xmlns:p14="http://schemas.microsoft.com/office/powerpoint/2010/main" val="325363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3" name="Title 1"/>
          <p:cNvSpPr>
            <a:spLocks noGrp="1"/>
          </p:cNvSpPr>
          <p:nvPr>
            <p:ph type="title"/>
          </p:nvPr>
        </p:nvSpPr>
        <p:spPr/>
        <p:txBody>
          <a:bodyPr>
            <a:normAutofit/>
          </a:bodyPr>
          <a:lstStyle/>
          <a:p>
            <a:r>
              <a:rPr lang="en-US" b="1" dirty="0">
                <a:latin typeface="Gill Sans" charset="0"/>
                <a:cs typeface="Gill Sans" charset="0"/>
              </a:rPr>
              <a:t>Types of Interactions Networks</a:t>
            </a:r>
          </a:p>
        </p:txBody>
      </p:sp>
      <p:pic>
        <p:nvPicPr>
          <p:cNvPr id="115714" name="Picture 5"/>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43001" y="1916833"/>
            <a:ext cx="6834443" cy="3198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5" name="TextBox 3"/>
          <p:cNvSpPr txBox="1">
            <a:spLocks noChangeArrowheads="1"/>
          </p:cNvSpPr>
          <p:nvPr/>
        </p:nvSpPr>
        <p:spPr bwMode="auto">
          <a:xfrm>
            <a:off x="4514853" y="5968408"/>
            <a:ext cx="30492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1200" i="1" dirty="0">
                <a:latin typeface="Gill Sans" charset="0"/>
                <a:ea typeface="ＭＳ Ｐゴシック" charset="0"/>
              </a:rPr>
              <a:t>Vidal, </a:t>
            </a:r>
            <a:r>
              <a:rPr lang="en-US" sz="1200" i="1" dirty="0">
                <a:latin typeface="Gill Sans" charset="0"/>
                <a:ea typeface="ＭＳ Ｐゴシック" charset="0"/>
              </a:rPr>
              <a:t>Cusick</a:t>
            </a:r>
            <a:r>
              <a:rPr lang="en-US" sz="1200" i="1" dirty="0">
                <a:latin typeface="Gill Sans" charset="0"/>
                <a:ea typeface="ＭＳ Ｐゴシック" charset="0"/>
              </a:rPr>
              <a:t> and </a:t>
            </a:r>
            <a:r>
              <a:rPr lang="en-US" sz="1200" i="1" dirty="0">
                <a:latin typeface="Gill Sans" charset="0"/>
                <a:ea typeface="ＭＳ Ｐゴシック" charset="0"/>
              </a:rPr>
              <a:t>Barbasi</a:t>
            </a:r>
            <a:r>
              <a:rPr lang="en-US" sz="1200" i="1" dirty="0">
                <a:latin typeface="Gill Sans" charset="0"/>
                <a:ea typeface="ＭＳ Ｐゴシック" charset="0"/>
              </a:rPr>
              <a:t>, Cell 144, 2011.</a:t>
            </a:r>
          </a:p>
        </p:txBody>
      </p:sp>
    </p:spTree>
    <p:extLst>
      <p:ext uri="{BB962C8B-B14F-4D97-AF65-F5344CB8AC3E}">
        <p14:creationId xmlns:p14="http://schemas.microsoft.com/office/powerpoint/2010/main" val="1169173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3" name="Rectangle 12"/>
          <p:cNvSpPr>
            <a:spLocks noGrp="1" noChangeArrowheads="1"/>
          </p:cNvSpPr>
          <p:nvPr>
            <p:ph type="title"/>
          </p:nvPr>
        </p:nvSpPr>
        <p:spPr>
          <a:xfrm>
            <a:off x="1485904" y="165102"/>
            <a:ext cx="6172201" cy="673100"/>
          </a:xfrm>
        </p:spPr>
        <p:txBody>
          <a:bodyPr/>
          <a:lstStyle/>
          <a:p>
            <a:r>
              <a:rPr lang="nl-NL" altLang="en-US" sz="2700">
                <a:latin typeface="Calibri" charset="0"/>
                <a:ea typeface="ＭＳ Ｐゴシック" charset="-128"/>
              </a:rPr>
              <a:t>Applications of Network Biology</a:t>
            </a:r>
          </a:p>
        </p:txBody>
      </p:sp>
      <p:sp>
        <p:nvSpPr>
          <p:cNvPr id="13" name="Footer Placeholder 3"/>
          <p:cNvSpPr>
            <a:spLocks noGrp="1"/>
          </p:cNvSpPr>
          <p:nvPr>
            <p:ph type="ftr" sz="quarter" idx="11"/>
          </p:nvPr>
        </p:nvSpPr>
        <p:spPr>
          <a:xfrm>
            <a:off x="3486153" y="6356352"/>
            <a:ext cx="2171700" cy="365125"/>
          </a:xfrm>
          <a:prstGeom prst="rect">
            <a:avLst/>
          </a:prstGeom>
        </p:spPr>
        <p:txBody>
          <a:bodyPr/>
          <a:lstStyle/>
          <a:p>
            <a:pPr>
              <a:defRPr/>
            </a:pPr>
            <a:r>
              <a:rPr lang="nl-NL" dirty="0" err="1"/>
              <a:t>humangenetics-amc.nl</a:t>
            </a:r>
            <a:endParaRPr lang="nl-NL" dirty="0"/>
          </a:p>
        </p:txBody>
      </p:sp>
      <p:sp>
        <p:nvSpPr>
          <p:cNvPr id="23554" name="Content Placeholder 2"/>
          <p:cNvSpPr txBox="1">
            <a:spLocks/>
          </p:cNvSpPr>
          <p:nvPr/>
        </p:nvSpPr>
        <p:spPr bwMode="black">
          <a:xfrm>
            <a:off x="3086101" y="1227140"/>
            <a:ext cx="2343151"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1313" indent="-341313"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Aft>
                <a:spcPct val="50000"/>
              </a:spcAft>
              <a:buFont typeface="Arial" charset="0"/>
              <a:buChar char="•"/>
            </a:pPr>
            <a:r>
              <a:rPr lang="en-US" altLang="en-US" sz="1050" b="1">
                <a:solidFill>
                  <a:srgbClr val="000000"/>
                </a:solidFill>
              </a:rPr>
              <a:t>Gene Function Prediction </a:t>
            </a:r>
            <a:r>
              <a:rPr lang="en-US" altLang="en-US" sz="1050">
                <a:solidFill>
                  <a:srgbClr val="000000"/>
                </a:solidFill>
              </a:rPr>
              <a:t>–</a:t>
            </a:r>
            <a:br>
              <a:rPr lang="en-US" altLang="en-US" sz="1050">
                <a:solidFill>
                  <a:srgbClr val="000000"/>
                </a:solidFill>
              </a:rPr>
            </a:br>
            <a:r>
              <a:rPr lang="en-US" altLang="en-US" sz="1050">
                <a:solidFill>
                  <a:srgbClr val="000000"/>
                </a:solidFill>
              </a:rPr>
              <a:t>shows connections to sets of genes/proteins involved in same biological process</a:t>
            </a:r>
          </a:p>
          <a:p>
            <a:pPr>
              <a:spcAft>
                <a:spcPct val="50000"/>
              </a:spcAft>
              <a:buFont typeface="Arial" charset="0"/>
              <a:buChar char="•"/>
            </a:pPr>
            <a:r>
              <a:rPr lang="en-US" altLang="en-US" sz="1050" b="1">
                <a:solidFill>
                  <a:srgbClr val="000000"/>
                </a:solidFill>
              </a:rPr>
              <a:t>Detection of protein complexes/other modular structures</a:t>
            </a:r>
            <a:r>
              <a:rPr lang="en-US" altLang="en-US" sz="1050">
                <a:solidFill>
                  <a:srgbClr val="000000"/>
                </a:solidFill>
              </a:rPr>
              <a:t> – </a:t>
            </a:r>
            <a:br>
              <a:rPr lang="en-US" altLang="en-US" sz="1050">
                <a:solidFill>
                  <a:srgbClr val="000000"/>
                </a:solidFill>
              </a:rPr>
            </a:br>
            <a:r>
              <a:rPr lang="en-US" altLang="en-US" sz="1050">
                <a:solidFill>
                  <a:srgbClr val="000000"/>
                </a:solidFill>
              </a:rPr>
              <a:t>discover modularity &amp; higher order organization (motifs, feedback loops)</a:t>
            </a:r>
          </a:p>
          <a:p>
            <a:pPr>
              <a:spcAft>
                <a:spcPct val="50000"/>
              </a:spcAft>
              <a:buFont typeface="Arial" charset="0"/>
              <a:buChar char="•"/>
            </a:pPr>
            <a:r>
              <a:rPr lang="en-US" altLang="en-US" sz="1050" b="1">
                <a:solidFill>
                  <a:srgbClr val="000000"/>
                </a:solidFill>
              </a:rPr>
              <a:t>Network evolution </a:t>
            </a:r>
            <a:r>
              <a:rPr lang="en-US" altLang="en-US" sz="1050">
                <a:solidFill>
                  <a:srgbClr val="000000"/>
                </a:solidFill>
              </a:rPr>
              <a:t>–</a:t>
            </a:r>
            <a:br>
              <a:rPr lang="en-US" altLang="en-US" sz="1050">
                <a:solidFill>
                  <a:srgbClr val="000000"/>
                </a:solidFill>
              </a:rPr>
            </a:br>
            <a:r>
              <a:rPr lang="en-US" altLang="en-US" sz="1050">
                <a:solidFill>
                  <a:srgbClr val="000000"/>
                </a:solidFill>
              </a:rPr>
              <a:t> biological process(es) conservation across species</a:t>
            </a:r>
          </a:p>
          <a:p>
            <a:pPr>
              <a:spcAft>
                <a:spcPct val="50000"/>
              </a:spcAft>
              <a:buFont typeface="Arial" charset="0"/>
              <a:buChar char="•"/>
            </a:pPr>
            <a:r>
              <a:rPr lang="en-US" altLang="en-US" sz="1050" b="1">
                <a:solidFill>
                  <a:srgbClr val="000000"/>
                </a:solidFill>
              </a:rPr>
              <a:t>Prediction of new interactions and functional associations </a:t>
            </a:r>
            <a:r>
              <a:rPr lang="en-US" altLang="en-US" sz="1050">
                <a:solidFill>
                  <a:srgbClr val="000000"/>
                </a:solidFill>
              </a:rPr>
              <a:t>– </a:t>
            </a:r>
            <a:br>
              <a:rPr lang="en-US" altLang="en-US" sz="1050">
                <a:solidFill>
                  <a:srgbClr val="000000"/>
                </a:solidFill>
              </a:rPr>
            </a:br>
            <a:r>
              <a:rPr lang="en-US" altLang="en-US" sz="1050">
                <a:solidFill>
                  <a:srgbClr val="000000"/>
                </a:solidFill>
              </a:rPr>
              <a:t>Statistically significant domain-domain correlations in protein interaction network to predict protein-protein or genetic interaction</a:t>
            </a:r>
          </a:p>
          <a:p>
            <a:pPr>
              <a:spcAft>
                <a:spcPct val="50000"/>
              </a:spcAft>
              <a:buFont typeface="Arial" charset="0"/>
              <a:buChar char="•"/>
            </a:pPr>
            <a:endParaRPr lang="en-US" altLang="en-US" sz="1050">
              <a:solidFill>
                <a:srgbClr val="000000"/>
              </a:solidFill>
            </a:endParaRPr>
          </a:p>
          <a:p>
            <a:pPr>
              <a:spcAft>
                <a:spcPct val="50000"/>
              </a:spcAft>
              <a:buFont typeface="Arial" charset="0"/>
              <a:buChar char="•"/>
            </a:pPr>
            <a:endParaRPr lang="en-US" altLang="en-US" sz="1800">
              <a:solidFill>
                <a:srgbClr val="000000"/>
              </a:solidFill>
            </a:endParaRPr>
          </a:p>
          <a:p>
            <a:pPr>
              <a:spcAft>
                <a:spcPct val="50000"/>
              </a:spcAft>
              <a:buFont typeface="Arial" charset="0"/>
              <a:buChar char="•"/>
            </a:pPr>
            <a:endParaRPr lang="en-US" altLang="en-US" sz="1800">
              <a:solidFill>
                <a:srgbClr val="000000"/>
              </a:solidFill>
            </a:endParaRPr>
          </a:p>
        </p:txBody>
      </p:sp>
      <p:pic>
        <p:nvPicPr>
          <p:cNvPr id="23555" name="Picture 8" descr="intro_1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86401" y="2141539"/>
            <a:ext cx="242054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3" descr="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4453" y="1185865"/>
            <a:ext cx="1600201"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3" descr="fig3"/>
          <p:cNvPicPr>
            <a:picLocks noChangeAspect="1" noChangeArrowheads="1"/>
          </p:cNvPicPr>
          <p:nvPr/>
        </p:nvPicPr>
        <p:blipFill>
          <a:blip r:embed="rId4">
            <a:extLst>
              <a:ext uri="{28A0092B-C50C-407E-A947-70E740481C1C}">
                <a14:useLocalDpi xmlns:a14="http://schemas.microsoft.com/office/drawing/2010/main" val="0"/>
              </a:ext>
            </a:extLst>
          </a:blip>
          <a:srcRect l="44954" b="70438"/>
          <a:stretch>
            <a:fillRect/>
          </a:stretch>
        </p:blipFill>
        <p:spPr bwMode="black">
          <a:xfrm>
            <a:off x="1143001" y="3513139"/>
            <a:ext cx="193833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5" descr="domainstructur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43553" y="4351339"/>
            <a:ext cx="234791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 Box 4"/>
          <p:cNvSpPr txBox="1">
            <a:spLocks noChangeArrowheads="1"/>
          </p:cNvSpPr>
          <p:nvPr/>
        </p:nvSpPr>
        <p:spPr bwMode="auto">
          <a:xfrm>
            <a:off x="1257303" y="3055942"/>
            <a:ext cx="1657349" cy="12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654050" algn="l"/>
                <a:tab pos="1312863" algn="l"/>
                <a:tab pos="1968500" algn="l"/>
                <a:tab pos="2624138" algn="l"/>
                <a:tab pos="3282950" algn="l"/>
              </a:tabLst>
              <a:defRPr sz="2400">
                <a:solidFill>
                  <a:schemeClr val="tx1"/>
                </a:solidFill>
                <a:latin typeface="Arial" charset="0"/>
                <a:ea typeface="ＭＳ Ｐゴシック" charset="-128"/>
              </a:defRPr>
            </a:lvl1pPr>
            <a:lvl2pPr marL="742950" indent="-285750" eaLnBrk="0" hangingPunct="0">
              <a:tabLst>
                <a:tab pos="654050" algn="l"/>
                <a:tab pos="1312863" algn="l"/>
                <a:tab pos="1968500" algn="l"/>
                <a:tab pos="2624138" algn="l"/>
                <a:tab pos="3282950" algn="l"/>
              </a:tabLst>
              <a:defRPr sz="2400">
                <a:solidFill>
                  <a:schemeClr val="tx1"/>
                </a:solidFill>
                <a:latin typeface="Arial" charset="0"/>
                <a:ea typeface="ＭＳ Ｐゴシック" charset="-128"/>
              </a:defRPr>
            </a:lvl2pPr>
            <a:lvl3pPr marL="1143000" indent="-228600" eaLnBrk="0" hangingPunct="0">
              <a:tabLst>
                <a:tab pos="654050" algn="l"/>
                <a:tab pos="1312863" algn="l"/>
                <a:tab pos="1968500" algn="l"/>
                <a:tab pos="2624138" algn="l"/>
                <a:tab pos="3282950" algn="l"/>
              </a:tabLst>
              <a:defRPr sz="2400">
                <a:solidFill>
                  <a:schemeClr val="tx1"/>
                </a:solidFill>
                <a:latin typeface="Arial" charset="0"/>
                <a:ea typeface="ＭＳ Ｐゴシック" charset="-128"/>
              </a:defRPr>
            </a:lvl3pPr>
            <a:lvl4pPr marL="1600200" indent="-228600" eaLnBrk="0" hangingPunct="0">
              <a:tabLst>
                <a:tab pos="654050" algn="l"/>
                <a:tab pos="1312863" algn="l"/>
                <a:tab pos="1968500" algn="l"/>
                <a:tab pos="2624138" algn="l"/>
                <a:tab pos="3282950" algn="l"/>
              </a:tabLst>
              <a:defRPr sz="2400">
                <a:solidFill>
                  <a:schemeClr val="tx1"/>
                </a:solidFill>
                <a:latin typeface="Arial" charset="0"/>
                <a:ea typeface="ＭＳ Ｐゴシック" charset="-128"/>
              </a:defRPr>
            </a:lvl4pPr>
            <a:lvl5pPr marL="2057400" indent="-228600" eaLnBrk="0" hangingPunct="0">
              <a:tabLst>
                <a:tab pos="654050" algn="l"/>
                <a:tab pos="1312863" algn="l"/>
                <a:tab pos="1968500" algn="l"/>
                <a:tab pos="2624138" algn="l"/>
                <a:tab pos="3282950" algn="l"/>
              </a:tabLst>
              <a:defRPr sz="2400">
                <a:solidFill>
                  <a:schemeClr val="tx1"/>
                </a:solidFill>
                <a:latin typeface="Arial" charset="0"/>
                <a:ea typeface="ＭＳ Ｐゴシック" charset="-128"/>
              </a:defRPr>
            </a:lvl5pPr>
            <a:lvl6pPr marL="2514600" indent="-228600" eaLnBrk="0" fontAlgn="base" hangingPunct="0">
              <a:spcBef>
                <a:spcPct val="0"/>
              </a:spcBef>
              <a:spcAft>
                <a:spcPct val="0"/>
              </a:spcAft>
              <a:tabLst>
                <a:tab pos="654050" algn="l"/>
                <a:tab pos="1312863" algn="l"/>
                <a:tab pos="1968500" algn="l"/>
                <a:tab pos="2624138" algn="l"/>
                <a:tab pos="3282950" algn="l"/>
              </a:tabLst>
              <a:defRPr sz="2400">
                <a:solidFill>
                  <a:schemeClr val="tx1"/>
                </a:solidFill>
                <a:latin typeface="Arial" charset="0"/>
                <a:ea typeface="ＭＳ Ｐゴシック" charset="-128"/>
              </a:defRPr>
            </a:lvl6pPr>
            <a:lvl7pPr marL="2971800" indent="-228600" eaLnBrk="0" fontAlgn="base" hangingPunct="0">
              <a:spcBef>
                <a:spcPct val="0"/>
              </a:spcBef>
              <a:spcAft>
                <a:spcPct val="0"/>
              </a:spcAft>
              <a:tabLst>
                <a:tab pos="654050" algn="l"/>
                <a:tab pos="1312863" algn="l"/>
                <a:tab pos="1968500" algn="l"/>
                <a:tab pos="2624138" algn="l"/>
                <a:tab pos="3282950" algn="l"/>
              </a:tabLst>
              <a:defRPr sz="2400">
                <a:solidFill>
                  <a:schemeClr val="tx1"/>
                </a:solidFill>
                <a:latin typeface="Arial" charset="0"/>
                <a:ea typeface="ＭＳ Ｐゴシック" charset="-128"/>
              </a:defRPr>
            </a:lvl7pPr>
            <a:lvl8pPr marL="3429000" indent="-228600" eaLnBrk="0" fontAlgn="base" hangingPunct="0">
              <a:spcBef>
                <a:spcPct val="0"/>
              </a:spcBef>
              <a:spcAft>
                <a:spcPct val="0"/>
              </a:spcAft>
              <a:tabLst>
                <a:tab pos="654050" algn="l"/>
                <a:tab pos="1312863" algn="l"/>
                <a:tab pos="1968500" algn="l"/>
                <a:tab pos="2624138" algn="l"/>
                <a:tab pos="3282950" algn="l"/>
              </a:tabLst>
              <a:defRPr sz="2400">
                <a:solidFill>
                  <a:schemeClr val="tx1"/>
                </a:solidFill>
                <a:latin typeface="Arial" charset="0"/>
                <a:ea typeface="ＭＳ Ｐゴシック" charset="-128"/>
              </a:defRPr>
            </a:lvl8pPr>
            <a:lvl9pPr marL="3886200" indent="-228600" eaLnBrk="0" fontAlgn="base" hangingPunct="0">
              <a:spcBef>
                <a:spcPct val="0"/>
              </a:spcBef>
              <a:spcAft>
                <a:spcPct val="0"/>
              </a:spcAft>
              <a:tabLst>
                <a:tab pos="654050" algn="l"/>
                <a:tab pos="1312863" algn="l"/>
                <a:tab pos="1968500" algn="l"/>
                <a:tab pos="2624138" algn="l"/>
                <a:tab pos="3282950" algn="l"/>
              </a:tabLst>
              <a:defRPr sz="2400">
                <a:solidFill>
                  <a:schemeClr val="tx1"/>
                </a:solidFill>
                <a:latin typeface="Arial" charset="0"/>
                <a:ea typeface="ＭＳ Ｐゴシック" charset="-128"/>
              </a:defRPr>
            </a:lvl9pPr>
          </a:lstStyle>
          <a:p>
            <a:pPr eaLnBrk="1" hangingPunct="1">
              <a:lnSpc>
                <a:spcPct val="97000"/>
              </a:lnSpc>
              <a:buClr>
                <a:srgbClr val="000000"/>
              </a:buClr>
              <a:buSzPct val="45000"/>
            </a:pPr>
            <a:r>
              <a:rPr lang="en-GB" altLang="en-US" sz="825" b="1">
                <a:solidFill>
                  <a:srgbClr val="000000"/>
                </a:solidFill>
                <a:latin typeface="Calibri" charset="0"/>
              </a:rPr>
              <a:t>jActiveModules, UCSD</a:t>
            </a:r>
          </a:p>
        </p:txBody>
      </p:sp>
      <p:sp>
        <p:nvSpPr>
          <p:cNvPr id="23560" name="Text Box 4"/>
          <p:cNvSpPr txBox="1">
            <a:spLocks noChangeArrowheads="1"/>
          </p:cNvSpPr>
          <p:nvPr/>
        </p:nvSpPr>
        <p:spPr bwMode="auto">
          <a:xfrm>
            <a:off x="1257303" y="5265742"/>
            <a:ext cx="1824037" cy="12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654050" algn="l"/>
                <a:tab pos="1312863" algn="l"/>
                <a:tab pos="1968500" algn="l"/>
                <a:tab pos="2624138" algn="l"/>
                <a:tab pos="3282950" algn="l"/>
              </a:tabLst>
              <a:defRPr sz="2400">
                <a:solidFill>
                  <a:schemeClr val="tx1"/>
                </a:solidFill>
                <a:latin typeface="Arial" charset="0"/>
                <a:ea typeface="ＭＳ Ｐゴシック" charset="-128"/>
              </a:defRPr>
            </a:lvl1pPr>
            <a:lvl2pPr marL="742950" indent="-285750" eaLnBrk="0" hangingPunct="0">
              <a:tabLst>
                <a:tab pos="654050" algn="l"/>
                <a:tab pos="1312863" algn="l"/>
                <a:tab pos="1968500" algn="l"/>
                <a:tab pos="2624138" algn="l"/>
                <a:tab pos="3282950" algn="l"/>
              </a:tabLst>
              <a:defRPr sz="2400">
                <a:solidFill>
                  <a:schemeClr val="tx1"/>
                </a:solidFill>
                <a:latin typeface="Arial" charset="0"/>
                <a:ea typeface="ＭＳ Ｐゴシック" charset="-128"/>
              </a:defRPr>
            </a:lvl2pPr>
            <a:lvl3pPr marL="1143000" indent="-228600" eaLnBrk="0" hangingPunct="0">
              <a:tabLst>
                <a:tab pos="654050" algn="l"/>
                <a:tab pos="1312863" algn="l"/>
                <a:tab pos="1968500" algn="l"/>
                <a:tab pos="2624138" algn="l"/>
                <a:tab pos="3282950" algn="l"/>
              </a:tabLst>
              <a:defRPr sz="2400">
                <a:solidFill>
                  <a:schemeClr val="tx1"/>
                </a:solidFill>
                <a:latin typeface="Arial" charset="0"/>
                <a:ea typeface="ＭＳ Ｐゴシック" charset="-128"/>
              </a:defRPr>
            </a:lvl3pPr>
            <a:lvl4pPr marL="1600200" indent="-228600" eaLnBrk="0" hangingPunct="0">
              <a:tabLst>
                <a:tab pos="654050" algn="l"/>
                <a:tab pos="1312863" algn="l"/>
                <a:tab pos="1968500" algn="l"/>
                <a:tab pos="2624138" algn="l"/>
                <a:tab pos="3282950" algn="l"/>
              </a:tabLst>
              <a:defRPr sz="2400">
                <a:solidFill>
                  <a:schemeClr val="tx1"/>
                </a:solidFill>
                <a:latin typeface="Arial" charset="0"/>
                <a:ea typeface="ＭＳ Ｐゴシック" charset="-128"/>
              </a:defRPr>
            </a:lvl4pPr>
            <a:lvl5pPr marL="2057400" indent="-228600" eaLnBrk="0" hangingPunct="0">
              <a:tabLst>
                <a:tab pos="654050" algn="l"/>
                <a:tab pos="1312863" algn="l"/>
                <a:tab pos="1968500" algn="l"/>
                <a:tab pos="2624138" algn="l"/>
                <a:tab pos="3282950" algn="l"/>
              </a:tabLst>
              <a:defRPr sz="2400">
                <a:solidFill>
                  <a:schemeClr val="tx1"/>
                </a:solidFill>
                <a:latin typeface="Arial" charset="0"/>
                <a:ea typeface="ＭＳ Ｐゴシック" charset="-128"/>
              </a:defRPr>
            </a:lvl5pPr>
            <a:lvl6pPr marL="2514600" indent="-228600" eaLnBrk="0" fontAlgn="base" hangingPunct="0">
              <a:spcBef>
                <a:spcPct val="0"/>
              </a:spcBef>
              <a:spcAft>
                <a:spcPct val="0"/>
              </a:spcAft>
              <a:tabLst>
                <a:tab pos="654050" algn="l"/>
                <a:tab pos="1312863" algn="l"/>
                <a:tab pos="1968500" algn="l"/>
                <a:tab pos="2624138" algn="l"/>
                <a:tab pos="3282950" algn="l"/>
              </a:tabLst>
              <a:defRPr sz="2400">
                <a:solidFill>
                  <a:schemeClr val="tx1"/>
                </a:solidFill>
                <a:latin typeface="Arial" charset="0"/>
                <a:ea typeface="ＭＳ Ｐゴシック" charset="-128"/>
              </a:defRPr>
            </a:lvl6pPr>
            <a:lvl7pPr marL="2971800" indent="-228600" eaLnBrk="0" fontAlgn="base" hangingPunct="0">
              <a:spcBef>
                <a:spcPct val="0"/>
              </a:spcBef>
              <a:spcAft>
                <a:spcPct val="0"/>
              </a:spcAft>
              <a:tabLst>
                <a:tab pos="654050" algn="l"/>
                <a:tab pos="1312863" algn="l"/>
                <a:tab pos="1968500" algn="l"/>
                <a:tab pos="2624138" algn="l"/>
                <a:tab pos="3282950" algn="l"/>
              </a:tabLst>
              <a:defRPr sz="2400">
                <a:solidFill>
                  <a:schemeClr val="tx1"/>
                </a:solidFill>
                <a:latin typeface="Arial" charset="0"/>
                <a:ea typeface="ＭＳ Ｐゴシック" charset="-128"/>
              </a:defRPr>
            </a:lvl7pPr>
            <a:lvl8pPr marL="3429000" indent="-228600" eaLnBrk="0" fontAlgn="base" hangingPunct="0">
              <a:spcBef>
                <a:spcPct val="0"/>
              </a:spcBef>
              <a:spcAft>
                <a:spcPct val="0"/>
              </a:spcAft>
              <a:tabLst>
                <a:tab pos="654050" algn="l"/>
                <a:tab pos="1312863" algn="l"/>
                <a:tab pos="1968500" algn="l"/>
                <a:tab pos="2624138" algn="l"/>
                <a:tab pos="3282950" algn="l"/>
              </a:tabLst>
              <a:defRPr sz="2400">
                <a:solidFill>
                  <a:schemeClr val="tx1"/>
                </a:solidFill>
                <a:latin typeface="Arial" charset="0"/>
                <a:ea typeface="ＭＳ Ｐゴシック" charset="-128"/>
              </a:defRPr>
            </a:lvl8pPr>
            <a:lvl9pPr marL="3886200" indent="-228600" eaLnBrk="0" fontAlgn="base" hangingPunct="0">
              <a:spcBef>
                <a:spcPct val="0"/>
              </a:spcBef>
              <a:spcAft>
                <a:spcPct val="0"/>
              </a:spcAft>
              <a:tabLst>
                <a:tab pos="654050" algn="l"/>
                <a:tab pos="1312863" algn="l"/>
                <a:tab pos="1968500" algn="l"/>
                <a:tab pos="2624138" algn="l"/>
                <a:tab pos="3282950" algn="l"/>
              </a:tabLst>
              <a:defRPr sz="2400">
                <a:solidFill>
                  <a:schemeClr val="tx1"/>
                </a:solidFill>
                <a:latin typeface="Arial" charset="0"/>
                <a:ea typeface="ＭＳ Ｐゴシック" charset="-128"/>
              </a:defRPr>
            </a:lvl9pPr>
          </a:lstStyle>
          <a:p>
            <a:pPr eaLnBrk="1" hangingPunct="1">
              <a:lnSpc>
                <a:spcPct val="97000"/>
              </a:lnSpc>
              <a:buClr>
                <a:srgbClr val="000000"/>
              </a:buClr>
              <a:buSzPct val="45000"/>
            </a:pPr>
            <a:r>
              <a:rPr lang="en-GB" altLang="en-US" sz="825" b="1">
                <a:solidFill>
                  <a:srgbClr val="000000"/>
                </a:solidFill>
                <a:latin typeface="Calibri" charset="0"/>
              </a:rPr>
              <a:t>PathBlast, UCSD</a:t>
            </a:r>
          </a:p>
        </p:txBody>
      </p:sp>
      <p:sp>
        <p:nvSpPr>
          <p:cNvPr id="23561" name="Text Box 4"/>
          <p:cNvSpPr txBox="1">
            <a:spLocks noChangeArrowheads="1"/>
          </p:cNvSpPr>
          <p:nvPr/>
        </p:nvSpPr>
        <p:spPr bwMode="auto">
          <a:xfrm>
            <a:off x="5486405" y="3665542"/>
            <a:ext cx="1841897" cy="12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654050" algn="l"/>
                <a:tab pos="1312863" algn="l"/>
                <a:tab pos="1968500" algn="l"/>
                <a:tab pos="2624138" algn="l"/>
                <a:tab pos="3282950" algn="l"/>
              </a:tabLst>
              <a:defRPr sz="2400">
                <a:solidFill>
                  <a:schemeClr val="tx1"/>
                </a:solidFill>
                <a:latin typeface="Arial" charset="0"/>
                <a:ea typeface="ＭＳ Ｐゴシック" charset="-128"/>
              </a:defRPr>
            </a:lvl1pPr>
            <a:lvl2pPr marL="742950" indent="-285750" eaLnBrk="0" hangingPunct="0">
              <a:tabLst>
                <a:tab pos="654050" algn="l"/>
                <a:tab pos="1312863" algn="l"/>
                <a:tab pos="1968500" algn="l"/>
                <a:tab pos="2624138" algn="l"/>
                <a:tab pos="3282950" algn="l"/>
              </a:tabLst>
              <a:defRPr sz="2400">
                <a:solidFill>
                  <a:schemeClr val="tx1"/>
                </a:solidFill>
                <a:latin typeface="Arial" charset="0"/>
                <a:ea typeface="ＭＳ Ｐゴシック" charset="-128"/>
              </a:defRPr>
            </a:lvl2pPr>
            <a:lvl3pPr marL="1143000" indent="-228600" eaLnBrk="0" hangingPunct="0">
              <a:tabLst>
                <a:tab pos="654050" algn="l"/>
                <a:tab pos="1312863" algn="l"/>
                <a:tab pos="1968500" algn="l"/>
                <a:tab pos="2624138" algn="l"/>
                <a:tab pos="3282950" algn="l"/>
              </a:tabLst>
              <a:defRPr sz="2400">
                <a:solidFill>
                  <a:schemeClr val="tx1"/>
                </a:solidFill>
                <a:latin typeface="Arial" charset="0"/>
                <a:ea typeface="ＭＳ Ｐゴシック" charset="-128"/>
              </a:defRPr>
            </a:lvl3pPr>
            <a:lvl4pPr marL="1600200" indent="-228600" eaLnBrk="0" hangingPunct="0">
              <a:tabLst>
                <a:tab pos="654050" algn="l"/>
                <a:tab pos="1312863" algn="l"/>
                <a:tab pos="1968500" algn="l"/>
                <a:tab pos="2624138" algn="l"/>
                <a:tab pos="3282950" algn="l"/>
              </a:tabLst>
              <a:defRPr sz="2400">
                <a:solidFill>
                  <a:schemeClr val="tx1"/>
                </a:solidFill>
                <a:latin typeface="Arial" charset="0"/>
                <a:ea typeface="ＭＳ Ｐゴシック" charset="-128"/>
              </a:defRPr>
            </a:lvl4pPr>
            <a:lvl5pPr marL="2057400" indent="-228600" eaLnBrk="0" hangingPunct="0">
              <a:tabLst>
                <a:tab pos="654050" algn="l"/>
                <a:tab pos="1312863" algn="l"/>
                <a:tab pos="1968500" algn="l"/>
                <a:tab pos="2624138" algn="l"/>
                <a:tab pos="3282950" algn="l"/>
              </a:tabLst>
              <a:defRPr sz="2400">
                <a:solidFill>
                  <a:schemeClr val="tx1"/>
                </a:solidFill>
                <a:latin typeface="Arial" charset="0"/>
                <a:ea typeface="ＭＳ Ｐゴシック" charset="-128"/>
              </a:defRPr>
            </a:lvl5pPr>
            <a:lvl6pPr marL="2514600" indent="-228600" eaLnBrk="0" fontAlgn="base" hangingPunct="0">
              <a:spcBef>
                <a:spcPct val="0"/>
              </a:spcBef>
              <a:spcAft>
                <a:spcPct val="0"/>
              </a:spcAft>
              <a:tabLst>
                <a:tab pos="654050" algn="l"/>
                <a:tab pos="1312863" algn="l"/>
                <a:tab pos="1968500" algn="l"/>
                <a:tab pos="2624138" algn="l"/>
                <a:tab pos="3282950" algn="l"/>
              </a:tabLst>
              <a:defRPr sz="2400">
                <a:solidFill>
                  <a:schemeClr val="tx1"/>
                </a:solidFill>
                <a:latin typeface="Arial" charset="0"/>
                <a:ea typeface="ＭＳ Ｐゴシック" charset="-128"/>
              </a:defRPr>
            </a:lvl6pPr>
            <a:lvl7pPr marL="2971800" indent="-228600" eaLnBrk="0" fontAlgn="base" hangingPunct="0">
              <a:spcBef>
                <a:spcPct val="0"/>
              </a:spcBef>
              <a:spcAft>
                <a:spcPct val="0"/>
              </a:spcAft>
              <a:tabLst>
                <a:tab pos="654050" algn="l"/>
                <a:tab pos="1312863" algn="l"/>
                <a:tab pos="1968500" algn="l"/>
                <a:tab pos="2624138" algn="l"/>
                <a:tab pos="3282950" algn="l"/>
              </a:tabLst>
              <a:defRPr sz="2400">
                <a:solidFill>
                  <a:schemeClr val="tx1"/>
                </a:solidFill>
                <a:latin typeface="Arial" charset="0"/>
                <a:ea typeface="ＭＳ Ｐゴシック" charset="-128"/>
              </a:defRPr>
            </a:lvl7pPr>
            <a:lvl8pPr marL="3429000" indent="-228600" eaLnBrk="0" fontAlgn="base" hangingPunct="0">
              <a:spcBef>
                <a:spcPct val="0"/>
              </a:spcBef>
              <a:spcAft>
                <a:spcPct val="0"/>
              </a:spcAft>
              <a:tabLst>
                <a:tab pos="654050" algn="l"/>
                <a:tab pos="1312863" algn="l"/>
                <a:tab pos="1968500" algn="l"/>
                <a:tab pos="2624138" algn="l"/>
                <a:tab pos="3282950" algn="l"/>
              </a:tabLst>
              <a:defRPr sz="2400">
                <a:solidFill>
                  <a:schemeClr val="tx1"/>
                </a:solidFill>
                <a:latin typeface="Arial" charset="0"/>
                <a:ea typeface="ＭＳ Ｐゴシック" charset="-128"/>
              </a:defRPr>
            </a:lvl8pPr>
            <a:lvl9pPr marL="3886200" indent="-228600" eaLnBrk="0" fontAlgn="base" hangingPunct="0">
              <a:spcBef>
                <a:spcPct val="0"/>
              </a:spcBef>
              <a:spcAft>
                <a:spcPct val="0"/>
              </a:spcAft>
              <a:tabLst>
                <a:tab pos="654050" algn="l"/>
                <a:tab pos="1312863" algn="l"/>
                <a:tab pos="1968500" algn="l"/>
                <a:tab pos="2624138" algn="l"/>
                <a:tab pos="3282950" algn="l"/>
              </a:tabLst>
              <a:defRPr sz="2400">
                <a:solidFill>
                  <a:schemeClr val="tx1"/>
                </a:solidFill>
                <a:latin typeface="Arial" charset="0"/>
                <a:ea typeface="ＭＳ Ｐゴシック" charset="-128"/>
              </a:defRPr>
            </a:lvl9pPr>
          </a:lstStyle>
          <a:p>
            <a:pPr eaLnBrk="1" hangingPunct="1">
              <a:lnSpc>
                <a:spcPct val="97000"/>
              </a:lnSpc>
              <a:buClr>
                <a:srgbClr val="000000"/>
              </a:buClr>
              <a:buSzPct val="45000"/>
            </a:pPr>
            <a:r>
              <a:rPr lang="en-GB" altLang="en-US" sz="825" b="1">
                <a:solidFill>
                  <a:srgbClr val="000000"/>
                </a:solidFill>
                <a:latin typeface="Calibri" charset="0"/>
              </a:rPr>
              <a:t>MCODE, University of Toronto</a:t>
            </a:r>
          </a:p>
        </p:txBody>
      </p:sp>
      <p:sp>
        <p:nvSpPr>
          <p:cNvPr id="23562" name="Text Box 4"/>
          <p:cNvSpPr txBox="1">
            <a:spLocks noChangeArrowheads="1"/>
          </p:cNvSpPr>
          <p:nvPr/>
        </p:nvSpPr>
        <p:spPr bwMode="auto">
          <a:xfrm>
            <a:off x="5543553" y="6103942"/>
            <a:ext cx="1784747" cy="12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654050" algn="l"/>
                <a:tab pos="1312863" algn="l"/>
                <a:tab pos="1968500" algn="l"/>
                <a:tab pos="2624138" algn="l"/>
                <a:tab pos="3282950" algn="l"/>
              </a:tabLst>
              <a:defRPr sz="2400">
                <a:solidFill>
                  <a:schemeClr val="tx1"/>
                </a:solidFill>
                <a:latin typeface="Arial" charset="0"/>
                <a:ea typeface="ＭＳ Ｐゴシック" charset="-128"/>
              </a:defRPr>
            </a:lvl1pPr>
            <a:lvl2pPr marL="742950" indent="-285750" eaLnBrk="0" hangingPunct="0">
              <a:tabLst>
                <a:tab pos="654050" algn="l"/>
                <a:tab pos="1312863" algn="l"/>
                <a:tab pos="1968500" algn="l"/>
                <a:tab pos="2624138" algn="l"/>
                <a:tab pos="3282950" algn="l"/>
              </a:tabLst>
              <a:defRPr sz="2400">
                <a:solidFill>
                  <a:schemeClr val="tx1"/>
                </a:solidFill>
                <a:latin typeface="Arial" charset="0"/>
                <a:ea typeface="ＭＳ Ｐゴシック" charset="-128"/>
              </a:defRPr>
            </a:lvl2pPr>
            <a:lvl3pPr marL="1143000" indent="-228600" eaLnBrk="0" hangingPunct="0">
              <a:tabLst>
                <a:tab pos="654050" algn="l"/>
                <a:tab pos="1312863" algn="l"/>
                <a:tab pos="1968500" algn="l"/>
                <a:tab pos="2624138" algn="l"/>
                <a:tab pos="3282950" algn="l"/>
              </a:tabLst>
              <a:defRPr sz="2400">
                <a:solidFill>
                  <a:schemeClr val="tx1"/>
                </a:solidFill>
                <a:latin typeface="Arial" charset="0"/>
                <a:ea typeface="ＭＳ Ｐゴシック" charset="-128"/>
              </a:defRPr>
            </a:lvl3pPr>
            <a:lvl4pPr marL="1600200" indent="-228600" eaLnBrk="0" hangingPunct="0">
              <a:tabLst>
                <a:tab pos="654050" algn="l"/>
                <a:tab pos="1312863" algn="l"/>
                <a:tab pos="1968500" algn="l"/>
                <a:tab pos="2624138" algn="l"/>
                <a:tab pos="3282950" algn="l"/>
              </a:tabLst>
              <a:defRPr sz="2400">
                <a:solidFill>
                  <a:schemeClr val="tx1"/>
                </a:solidFill>
                <a:latin typeface="Arial" charset="0"/>
                <a:ea typeface="ＭＳ Ｐゴシック" charset="-128"/>
              </a:defRPr>
            </a:lvl4pPr>
            <a:lvl5pPr marL="2057400" indent="-228600" eaLnBrk="0" hangingPunct="0">
              <a:tabLst>
                <a:tab pos="654050" algn="l"/>
                <a:tab pos="1312863" algn="l"/>
                <a:tab pos="1968500" algn="l"/>
                <a:tab pos="2624138" algn="l"/>
                <a:tab pos="3282950" algn="l"/>
              </a:tabLst>
              <a:defRPr sz="2400">
                <a:solidFill>
                  <a:schemeClr val="tx1"/>
                </a:solidFill>
                <a:latin typeface="Arial" charset="0"/>
                <a:ea typeface="ＭＳ Ｐゴシック" charset="-128"/>
              </a:defRPr>
            </a:lvl5pPr>
            <a:lvl6pPr marL="2514600" indent="-228600" eaLnBrk="0" fontAlgn="base" hangingPunct="0">
              <a:spcBef>
                <a:spcPct val="0"/>
              </a:spcBef>
              <a:spcAft>
                <a:spcPct val="0"/>
              </a:spcAft>
              <a:tabLst>
                <a:tab pos="654050" algn="l"/>
                <a:tab pos="1312863" algn="l"/>
                <a:tab pos="1968500" algn="l"/>
                <a:tab pos="2624138" algn="l"/>
                <a:tab pos="3282950" algn="l"/>
              </a:tabLst>
              <a:defRPr sz="2400">
                <a:solidFill>
                  <a:schemeClr val="tx1"/>
                </a:solidFill>
                <a:latin typeface="Arial" charset="0"/>
                <a:ea typeface="ＭＳ Ｐゴシック" charset="-128"/>
              </a:defRPr>
            </a:lvl6pPr>
            <a:lvl7pPr marL="2971800" indent="-228600" eaLnBrk="0" fontAlgn="base" hangingPunct="0">
              <a:spcBef>
                <a:spcPct val="0"/>
              </a:spcBef>
              <a:spcAft>
                <a:spcPct val="0"/>
              </a:spcAft>
              <a:tabLst>
                <a:tab pos="654050" algn="l"/>
                <a:tab pos="1312863" algn="l"/>
                <a:tab pos="1968500" algn="l"/>
                <a:tab pos="2624138" algn="l"/>
                <a:tab pos="3282950" algn="l"/>
              </a:tabLst>
              <a:defRPr sz="2400">
                <a:solidFill>
                  <a:schemeClr val="tx1"/>
                </a:solidFill>
                <a:latin typeface="Arial" charset="0"/>
                <a:ea typeface="ＭＳ Ｐゴシック" charset="-128"/>
              </a:defRPr>
            </a:lvl7pPr>
            <a:lvl8pPr marL="3429000" indent="-228600" eaLnBrk="0" fontAlgn="base" hangingPunct="0">
              <a:spcBef>
                <a:spcPct val="0"/>
              </a:spcBef>
              <a:spcAft>
                <a:spcPct val="0"/>
              </a:spcAft>
              <a:tabLst>
                <a:tab pos="654050" algn="l"/>
                <a:tab pos="1312863" algn="l"/>
                <a:tab pos="1968500" algn="l"/>
                <a:tab pos="2624138" algn="l"/>
                <a:tab pos="3282950" algn="l"/>
              </a:tabLst>
              <a:defRPr sz="2400">
                <a:solidFill>
                  <a:schemeClr val="tx1"/>
                </a:solidFill>
                <a:latin typeface="Arial" charset="0"/>
                <a:ea typeface="ＭＳ Ｐゴシック" charset="-128"/>
              </a:defRPr>
            </a:lvl8pPr>
            <a:lvl9pPr marL="3886200" indent="-228600" eaLnBrk="0" fontAlgn="base" hangingPunct="0">
              <a:spcBef>
                <a:spcPct val="0"/>
              </a:spcBef>
              <a:spcAft>
                <a:spcPct val="0"/>
              </a:spcAft>
              <a:tabLst>
                <a:tab pos="654050" algn="l"/>
                <a:tab pos="1312863" algn="l"/>
                <a:tab pos="1968500" algn="l"/>
                <a:tab pos="2624138" algn="l"/>
                <a:tab pos="3282950" algn="l"/>
              </a:tabLst>
              <a:defRPr sz="2400">
                <a:solidFill>
                  <a:schemeClr val="tx1"/>
                </a:solidFill>
                <a:latin typeface="Arial" charset="0"/>
                <a:ea typeface="ＭＳ Ｐゴシック" charset="-128"/>
              </a:defRPr>
            </a:lvl9pPr>
          </a:lstStyle>
          <a:p>
            <a:pPr eaLnBrk="1" hangingPunct="1">
              <a:lnSpc>
                <a:spcPct val="97000"/>
              </a:lnSpc>
              <a:buClr>
                <a:srgbClr val="000000"/>
              </a:buClr>
              <a:buSzPct val="45000"/>
            </a:pPr>
            <a:r>
              <a:rPr lang="en-GB" altLang="en-US" sz="825" b="1">
                <a:solidFill>
                  <a:srgbClr val="000000"/>
                </a:solidFill>
                <a:latin typeface="Calibri" charset="0"/>
              </a:rPr>
              <a:t>DomainGraph, Max Planck Institute</a:t>
            </a:r>
          </a:p>
        </p:txBody>
      </p:sp>
    </p:spTree>
    <p:extLst>
      <p:ext uri="{BB962C8B-B14F-4D97-AF65-F5344CB8AC3E}">
        <p14:creationId xmlns:p14="http://schemas.microsoft.com/office/powerpoint/2010/main" val="8852648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8" name="Rectangle 13"/>
          <p:cNvSpPr>
            <a:spLocks noGrp="1" noChangeArrowheads="1"/>
          </p:cNvSpPr>
          <p:nvPr>
            <p:ph type="title"/>
          </p:nvPr>
        </p:nvSpPr>
        <p:spPr>
          <a:xfrm>
            <a:off x="1143003" y="19052"/>
            <a:ext cx="6858000" cy="1192213"/>
          </a:xfrm>
        </p:spPr>
        <p:txBody>
          <a:bodyPr/>
          <a:lstStyle/>
          <a:p>
            <a:r>
              <a:rPr lang="en-US" altLang="en-US" sz="2700">
                <a:latin typeface="Calibri" charset="0"/>
                <a:ea typeface="ＭＳ Ｐゴシック" charset="-128"/>
              </a:rPr>
              <a:t>Applications of Network Informatics in Disease</a:t>
            </a:r>
            <a:endParaRPr lang="nl-NL" altLang="en-US" sz="2700">
              <a:latin typeface="Calibri" charset="0"/>
              <a:ea typeface="ＭＳ Ｐゴシック" charset="-128"/>
            </a:endParaRPr>
          </a:p>
        </p:txBody>
      </p:sp>
      <p:sp>
        <p:nvSpPr>
          <p:cNvPr id="13" name="Footer Placeholder 3"/>
          <p:cNvSpPr>
            <a:spLocks noGrp="1"/>
          </p:cNvSpPr>
          <p:nvPr>
            <p:ph type="ftr" sz="quarter" idx="11"/>
          </p:nvPr>
        </p:nvSpPr>
        <p:spPr>
          <a:xfrm>
            <a:off x="3486153" y="6356352"/>
            <a:ext cx="2171700" cy="365125"/>
          </a:xfrm>
          <a:prstGeom prst="rect">
            <a:avLst/>
          </a:prstGeom>
        </p:spPr>
        <p:txBody>
          <a:bodyPr/>
          <a:lstStyle/>
          <a:p>
            <a:pPr>
              <a:defRPr/>
            </a:pPr>
            <a:r>
              <a:rPr lang="nl-NL" dirty="0" err="1"/>
              <a:t>humangenetics-amc.nl</a:t>
            </a:r>
            <a:endParaRPr lang="nl-NL" dirty="0"/>
          </a:p>
        </p:txBody>
      </p:sp>
      <p:sp>
        <p:nvSpPr>
          <p:cNvPr id="24578" name="Content Placeholder 2"/>
          <p:cNvSpPr txBox="1">
            <a:spLocks/>
          </p:cNvSpPr>
          <p:nvPr/>
        </p:nvSpPr>
        <p:spPr bwMode="black">
          <a:xfrm>
            <a:off x="3429000" y="1066800"/>
            <a:ext cx="2457451" cy="456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1313" indent="-341313"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spcAft>
                <a:spcPct val="50000"/>
              </a:spcAft>
              <a:buFont typeface="Arial" charset="0"/>
              <a:buChar char="•"/>
            </a:pPr>
            <a:r>
              <a:rPr lang="en-US" altLang="en-US" sz="1050" b="1">
                <a:solidFill>
                  <a:srgbClr val="000000"/>
                </a:solidFill>
              </a:rPr>
              <a:t>Identification of disease subnetworks </a:t>
            </a:r>
            <a:r>
              <a:rPr lang="en-US" altLang="en-US" sz="1050">
                <a:solidFill>
                  <a:srgbClr val="000000"/>
                </a:solidFill>
              </a:rPr>
              <a:t>– identification of disease network subnetworks that are transcriptionally active in disease. </a:t>
            </a:r>
            <a:br>
              <a:rPr lang="en-US" altLang="en-US" sz="1050">
                <a:solidFill>
                  <a:srgbClr val="000000"/>
                </a:solidFill>
              </a:rPr>
            </a:br>
            <a:endParaRPr lang="en-US" altLang="en-US" sz="1050">
              <a:solidFill>
                <a:srgbClr val="000000"/>
              </a:solidFill>
            </a:endParaRPr>
          </a:p>
          <a:p>
            <a:pPr>
              <a:spcAft>
                <a:spcPct val="50000"/>
              </a:spcAft>
              <a:buFont typeface="Arial" charset="0"/>
              <a:buChar char="•"/>
            </a:pPr>
            <a:r>
              <a:rPr lang="en-US" altLang="en-US" sz="1050" b="1">
                <a:solidFill>
                  <a:srgbClr val="000000"/>
                </a:solidFill>
              </a:rPr>
              <a:t>Subnetwork-based diagnosis </a:t>
            </a:r>
            <a:r>
              <a:rPr lang="en-US" altLang="en-US" sz="1050">
                <a:solidFill>
                  <a:srgbClr val="000000"/>
                </a:solidFill>
              </a:rPr>
              <a:t>– source of biomarkers for disease classification, identify interconnected genes whose aggregate expression levels are predictive of disease state</a:t>
            </a:r>
            <a:br>
              <a:rPr lang="en-US" altLang="en-US" sz="1050">
                <a:solidFill>
                  <a:srgbClr val="000000"/>
                </a:solidFill>
              </a:rPr>
            </a:br>
            <a:endParaRPr lang="en-US" altLang="en-US" sz="1050">
              <a:solidFill>
                <a:srgbClr val="000000"/>
              </a:solidFill>
            </a:endParaRPr>
          </a:p>
          <a:p>
            <a:pPr>
              <a:spcAft>
                <a:spcPct val="50000"/>
              </a:spcAft>
              <a:buFont typeface="Arial" charset="0"/>
              <a:buChar char="•"/>
            </a:pPr>
            <a:r>
              <a:rPr lang="en-US" altLang="en-US" sz="1050" b="1">
                <a:solidFill>
                  <a:srgbClr val="000000"/>
                </a:solidFill>
              </a:rPr>
              <a:t>Subnetwork-based gene association </a:t>
            </a:r>
            <a:r>
              <a:rPr lang="en-US" altLang="en-US" sz="1050">
                <a:solidFill>
                  <a:srgbClr val="000000"/>
                </a:solidFill>
              </a:rPr>
              <a:t>– map common pathway mechanisms affected by collection of genotypes</a:t>
            </a:r>
          </a:p>
        </p:txBody>
      </p:sp>
      <p:sp>
        <p:nvSpPr>
          <p:cNvPr id="24579" name="Date Placeholder 4"/>
          <p:cNvSpPr txBox="1">
            <a:spLocks/>
          </p:cNvSpPr>
          <p:nvPr/>
        </p:nvSpPr>
        <p:spPr bwMode="white">
          <a:xfrm>
            <a:off x="6800851" y="6645276"/>
            <a:ext cx="1028700" cy="146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a:r>
              <a:rPr lang="en-US" altLang="en-US" sz="600">
                <a:solidFill>
                  <a:srgbClr val="FFFFFF"/>
                </a:solidFill>
              </a:rPr>
              <a:t>June 2009</a:t>
            </a:r>
          </a:p>
        </p:txBody>
      </p:sp>
      <p:pic>
        <p:nvPicPr>
          <p:cNvPr id="24580" name="Picture 14" descr="mondrian_birds_ey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4454" y="4038600"/>
            <a:ext cx="2080021"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19" descr="ExampleWSurival"/>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 b="69662"/>
          <a:stretch>
            <a:fillRect/>
          </a:stretch>
        </p:blipFill>
        <p:spPr bwMode="auto">
          <a:xfrm>
            <a:off x="6115049" y="1828801"/>
            <a:ext cx="1675211"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25" descr="ExampleMergedWSurival"/>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27635"/>
          <a:stretch>
            <a:fillRect/>
          </a:stretch>
        </p:blipFill>
        <p:spPr bwMode="auto">
          <a:xfrm>
            <a:off x="6115051" y="2667001"/>
            <a:ext cx="1704975" cy="227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2" descr="C:\Users\Euan\Documents\Euan\abstracts-posters-papers-talks-reviews\papers\arterial pathways paper\paper post reviewer changes\Final figs and tables and manuscript\Figure 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7301" y="1066803"/>
            <a:ext cx="1428751"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600202" y="1828802"/>
            <a:ext cx="1714500" cy="1712913"/>
          </a:xfrm>
          <a:prstGeom prst="rect">
            <a:avLst/>
          </a:prstGeom>
          <a:noFill/>
          <a:ln w="9525">
            <a:noFill/>
            <a:miter lim="800000"/>
            <a:headEnd/>
            <a:tailEnd/>
          </a:ln>
          <a:effectLst>
            <a:outerShdw blurRad="63500" sy="23000" kx="-1199993" algn="bl" rotWithShape="0">
              <a:srgbClr val="000000">
                <a:alpha val="20000"/>
              </a:srgbClr>
            </a:outerShdw>
          </a:effectLst>
        </p:spPr>
      </p:pic>
      <p:sp>
        <p:nvSpPr>
          <p:cNvPr id="24585" name="Text Box 4"/>
          <p:cNvSpPr txBox="1">
            <a:spLocks noChangeArrowheads="1"/>
          </p:cNvSpPr>
          <p:nvPr/>
        </p:nvSpPr>
        <p:spPr bwMode="auto">
          <a:xfrm>
            <a:off x="1257302" y="3581405"/>
            <a:ext cx="2938463" cy="12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654050" algn="l"/>
                <a:tab pos="1312863" algn="l"/>
                <a:tab pos="1968500" algn="l"/>
                <a:tab pos="2624138" algn="l"/>
                <a:tab pos="3282950" algn="l"/>
              </a:tabLst>
              <a:defRPr sz="2400">
                <a:solidFill>
                  <a:schemeClr val="tx1"/>
                </a:solidFill>
                <a:latin typeface="Arial" charset="0"/>
                <a:ea typeface="ＭＳ Ｐゴシック" charset="-128"/>
              </a:defRPr>
            </a:lvl1pPr>
            <a:lvl2pPr marL="742950" indent="-285750" eaLnBrk="0" hangingPunct="0">
              <a:tabLst>
                <a:tab pos="654050" algn="l"/>
                <a:tab pos="1312863" algn="l"/>
                <a:tab pos="1968500" algn="l"/>
                <a:tab pos="2624138" algn="l"/>
                <a:tab pos="3282950" algn="l"/>
              </a:tabLst>
              <a:defRPr sz="2400">
                <a:solidFill>
                  <a:schemeClr val="tx1"/>
                </a:solidFill>
                <a:latin typeface="Arial" charset="0"/>
                <a:ea typeface="ＭＳ Ｐゴシック" charset="-128"/>
              </a:defRPr>
            </a:lvl2pPr>
            <a:lvl3pPr marL="1143000" indent="-228600" eaLnBrk="0" hangingPunct="0">
              <a:tabLst>
                <a:tab pos="654050" algn="l"/>
                <a:tab pos="1312863" algn="l"/>
                <a:tab pos="1968500" algn="l"/>
                <a:tab pos="2624138" algn="l"/>
                <a:tab pos="3282950" algn="l"/>
              </a:tabLst>
              <a:defRPr sz="2400">
                <a:solidFill>
                  <a:schemeClr val="tx1"/>
                </a:solidFill>
                <a:latin typeface="Arial" charset="0"/>
                <a:ea typeface="ＭＳ Ｐゴシック" charset="-128"/>
              </a:defRPr>
            </a:lvl3pPr>
            <a:lvl4pPr marL="1600200" indent="-228600" eaLnBrk="0" hangingPunct="0">
              <a:tabLst>
                <a:tab pos="654050" algn="l"/>
                <a:tab pos="1312863" algn="l"/>
                <a:tab pos="1968500" algn="l"/>
                <a:tab pos="2624138" algn="l"/>
                <a:tab pos="3282950" algn="l"/>
              </a:tabLst>
              <a:defRPr sz="2400">
                <a:solidFill>
                  <a:schemeClr val="tx1"/>
                </a:solidFill>
                <a:latin typeface="Arial" charset="0"/>
                <a:ea typeface="ＭＳ Ｐゴシック" charset="-128"/>
              </a:defRPr>
            </a:lvl4pPr>
            <a:lvl5pPr marL="2057400" indent="-228600" eaLnBrk="0" hangingPunct="0">
              <a:tabLst>
                <a:tab pos="654050" algn="l"/>
                <a:tab pos="1312863" algn="l"/>
                <a:tab pos="1968500" algn="l"/>
                <a:tab pos="2624138" algn="l"/>
                <a:tab pos="3282950" algn="l"/>
              </a:tabLst>
              <a:defRPr sz="2400">
                <a:solidFill>
                  <a:schemeClr val="tx1"/>
                </a:solidFill>
                <a:latin typeface="Arial" charset="0"/>
                <a:ea typeface="ＭＳ Ｐゴシック" charset="-128"/>
              </a:defRPr>
            </a:lvl5pPr>
            <a:lvl6pPr marL="2514600" indent="-228600" eaLnBrk="0" fontAlgn="base" hangingPunct="0">
              <a:spcBef>
                <a:spcPct val="0"/>
              </a:spcBef>
              <a:spcAft>
                <a:spcPct val="0"/>
              </a:spcAft>
              <a:tabLst>
                <a:tab pos="654050" algn="l"/>
                <a:tab pos="1312863" algn="l"/>
                <a:tab pos="1968500" algn="l"/>
                <a:tab pos="2624138" algn="l"/>
                <a:tab pos="3282950" algn="l"/>
              </a:tabLst>
              <a:defRPr sz="2400">
                <a:solidFill>
                  <a:schemeClr val="tx1"/>
                </a:solidFill>
                <a:latin typeface="Arial" charset="0"/>
                <a:ea typeface="ＭＳ Ｐゴシック" charset="-128"/>
              </a:defRPr>
            </a:lvl6pPr>
            <a:lvl7pPr marL="2971800" indent="-228600" eaLnBrk="0" fontAlgn="base" hangingPunct="0">
              <a:spcBef>
                <a:spcPct val="0"/>
              </a:spcBef>
              <a:spcAft>
                <a:spcPct val="0"/>
              </a:spcAft>
              <a:tabLst>
                <a:tab pos="654050" algn="l"/>
                <a:tab pos="1312863" algn="l"/>
                <a:tab pos="1968500" algn="l"/>
                <a:tab pos="2624138" algn="l"/>
                <a:tab pos="3282950" algn="l"/>
              </a:tabLst>
              <a:defRPr sz="2400">
                <a:solidFill>
                  <a:schemeClr val="tx1"/>
                </a:solidFill>
                <a:latin typeface="Arial" charset="0"/>
                <a:ea typeface="ＭＳ Ｐゴシック" charset="-128"/>
              </a:defRPr>
            </a:lvl7pPr>
            <a:lvl8pPr marL="3429000" indent="-228600" eaLnBrk="0" fontAlgn="base" hangingPunct="0">
              <a:spcBef>
                <a:spcPct val="0"/>
              </a:spcBef>
              <a:spcAft>
                <a:spcPct val="0"/>
              </a:spcAft>
              <a:tabLst>
                <a:tab pos="654050" algn="l"/>
                <a:tab pos="1312863" algn="l"/>
                <a:tab pos="1968500" algn="l"/>
                <a:tab pos="2624138" algn="l"/>
                <a:tab pos="3282950" algn="l"/>
              </a:tabLst>
              <a:defRPr sz="2400">
                <a:solidFill>
                  <a:schemeClr val="tx1"/>
                </a:solidFill>
                <a:latin typeface="Arial" charset="0"/>
                <a:ea typeface="ＭＳ Ｐゴシック" charset="-128"/>
              </a:defRPr>
            </a:lvl8pPr>
            <a:lvl9pPr marL="3886200" indent="-228600" eaLnBrk="0" fontAlgn="base" hangingPunct="0">
              <a:spcBef>
                <a:spcPct val="0"/>
              </a:spcBef>
              <a:spcAft>
                <a:spcPct val="0"/>
              </a:spcAft>
              <a:tabLst>
                <a:tab pos="654050" algn="l"/>
                <a:tab pos="1312863" algn="l"/>
                <a:tab pos="1968500" algn="l"/>
                <a:tab pos="2624138" algn="l"/>
                <a:tab pos="3282950" algn="l"/>
              </a:tabLst>
              <a:defRPr sz="2400">
                <a:solidFill>
                  <a:schemeClr val="tx1"/>
                </a:solidFill>
                <a:latin typeface="Arial" charset="0"/>
                <a:ea typeface="ＭＳ Ｐゴシック" charset="-128"/>
              </a:defRPr>
            </a:lvl9pPr>
          </a:lstStyle>
          <a:p>
            <a:pPr eaLnBrk="1" hangingPunct="1">
              <a:lnSpc>
                <a:spcPct val="97000"/>
              </a:lnSpc>
              <a:buClr>
                <a:srgbClr val="000000"/>
              </a:buClr>
              <a:buSzPct val="45000"/>
            </a:pPr>
            <a:r>
              <a:rPr lang="en-GB" altLang="en-US" sz="825" b="1">
                <a:solidFill>
                  <a:srgbClr val="000000"/>
                </a:solidFill>
                <a:latin typeface="Calibri" charset="0"/>
              </a:rPr>
              <a:t>Agilent Literature Search</a:t>
            </a:r>
          </a:p>
        </p:txBody>
      </p:sp>
      <p:sp>
        <p:nvSpPr>
          <p:cNvPr id="24586" name="Text Box 4"/>
          <p:cNvSpPr txBox="1">
            <a:spLocks noChangeArrowheads="1"/>
          </p:cNvSpPr>
          <p:nvPr/>
        </p:nvSpPr>
        <p:spPr bwMode="auto">
          <a:xfrm>
            <a:off x="1257302" y="6019805"/>
            <a:ext cx="2938463" cy="12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654050" algn="l"/>
                <a:tab pos="1312863" algn="l"/>
                <a:tab pos="1968500" algn="l"/>
                <a:tab pos="2624138" algn="l"/>
                <a:tab pos="3282950" algn="l"/>
              </a:tabLst>
              <a:defRPr sz="2400">
                <a:solidFill>
                  <a:schemeClr val="tx1"/>
                </a:solidFill>
                <a:latin typeface="Arial" charset="0"/>
                <a:ea typeface="ＭＳ Ｐゴシック" charset="-128"/>
              </a:defRPr>
            </a:lvl1pPr>
            <a:lvl2pPr marL="742950" indent="-285750" eaLnBrk="0" hangingPunct="0">
              <a:tabLst>
                <a:tab pos="654050" algn="l"/>
                <a:tab pos="1312863" algn="l"/>
                <a:tab pos="1968500" algn="l"/>
                <a:tab pos="2624138" algn="l"/>
                <a:tab pos="3282950" algn="l"/>
              </a:tabLst>
              <a:defRPr sz="2400">
                <a:solidFill>
                  <a:schemeClr val="tx1"/>
                </a:solidFill>
                <a:latin typeface="Arial" charset="0"/>
                <a:ea typeface="ＭＳ Ｐゴシック" charset="-128"/>
              </a:defRPr>
            </a:lvl2pPr>
            <a:lvl3pPr marL="1143000" indent="-228600" eaLnBrk="0" hangingPunct="0">
              <a:tabLst>
                <a:tab pos="654050" algn="l"/>
                <a:tab pos="1312863" algn="l"/>
                <a:tab pos="1968500" algn="l"/>
                <a:tab pos="2624138" algn="l"/>
                <a:tab pos="3282950" algn="l"/>
              </a:tabLst>
              <a:defRPr sz="2400">
                <a:solidFill>
                  <a:schemeClr val="tx1"/>
                </a:solidFill>
                <a:latin typeface="Arial" charset="0"/>
                <a:ea typeface="ＭＳ Ｐゴシック" charset="-128"/>
              </a:defRPr>
            </a:lvl3pPr>
            <a:lvl4pPr marL="1600200" indent="-228600" eaLnBrk="0" hangingPunct="0">
              <a:tabLst>
                <a:tab pos="654050" algn="l"/>
                <a:tab pos="1312863" algn="l"/>
                <a:tab pos="1968500" algn="l"/>
                <a:tab pos="2624138" algn="l"/>
                <a:tab pos="3282950" algn="l"/>
              </a:tabLst>
              <a:defRPr sz="2400">
                <a:solidFill>
                  <a:schemeClr val="tx1"/>
                </a:solidFill>
                <a:latin typeface="Arial" charset="0"/>
                <a:ea typeface="ＭＳ Ｐゴシック" charset="-128"/>
              </a:defRPr>
            </a:lvl4pPr>
            <a:lvl5pPr marL="2057400" indent="-228600" eaLnBrk="0" hangingPunct="0">
              <a:tabLst>
                <a:tab pos="654050" algn="l"/>
                <a:tab pos="1312863" algn="l"/>
                <a:tab pos="1968500" algn="l"/>
                <a:tab pos="2624138" algn="l"/>
                <a:tab pos="3282950" algn="l"/>
              </a:tabLst>
              <a:defRPr sz="2400">
                <a:solidFill>
                  <a:schemeClr val="tx1"/>
                </a:solidFill>
                <a:latin typeface="Arial" charset="0"/>
                <a:ea typeface="ＭＳ Ｐゴシック" charset="-128"/>
              </a:defRPr>
            </a:lvl5pPr>
            <a:lvl6pPr marL="2514600" indent="-228600" eaLnBrk="0" fontAlgn="base" hangingPunct="0">
              <a:spcBef>
                <a:spcPct val="0"/>
              </a:spcBef>
              <a:spcAft>
                <a:spcPct val="0"/>
              </a:spcAft>
              <a:tabLst>
                <a:tab pos="654050" algn="l"/>
                <a:tab pos="1312863" algn="l"/>
                <a:tab pos="1968500" algn="l"/>
                <a:tab pos="2624138" algn="l"/>
                <a:tab pos="3282950" algn="l"/>
              </a:tabLst>
              <a:defRPr sz="2400">
                <a:solidFill>
                  <a:schemeClr val="tx1"/>
                </a:solidFill>
                <a:latin typeface="Arial" charset="0"/>
                <a:ea typeface="ＭＳ Ｐゴシック" charset="-128"/>
              </a:defRPr>
            </a:lvl6pPr>
            <a:lvl7pPr marL="2971800" indent="-228600" eaLnBrk="0" fontAlgn="base" hangingPunct="0">
              <a:spcBef>
                <a:spcPct val="0"/>
              </a:spcBef>
              <a:spcAft>
                <a:spcPct val="0"/>
              </a:spcAft>
              <a:tabLst>
                <a:tab pos="654050" algn="l"/>
                <a:tab pos="1312863" algn="l"/>
                <a:tab pos="1968500" algn="l"/>
                <a:tab pos="2624138" algn="l"/>
                <a:tab pos="3282950" algn="l"/>
              </a:tabLst>
              <a:defRPr sz="2400">
                <a:solidFill>
                  <a:schemeClr val="tx1"/>
                </a:solidFill>
                <a:latin typeface="Arial" charset="0"/>
                <a:ea typeface="ＭＳ Ｐゴシック" charset="-128"/>
              </a:defRPr>
            </a:lvl7pPr>
            <a:lvl8pPr marL="3429000" indent="-228600" eaLnBrk="0" fontAlgn="base" hangingPunct="0">
              <a:spcBef>
                <a:spcPct val="0"/>
              </a:spcBef>
              <a:spcAft>
                <a:spcPct val="0"/>
              </a:spcAft>
              <a:tabLst>
                <a:tab pos="654050" algn="l"/>
                <a:tab pos="1312863" algn="l"/>
                <a:tab pos="1968500" algn="l"/>
                <a:tab pos="2624138" algn="l"/>
                <a:tab pos="3282950" algn="l"/>
              </a:tabLst>
              <a:defRPr sz="2400">
                <a:solidFill>
                  <a:schemeClr val="tx1"/>
                </a:solidFill>
                <a:latin typeface="Arial" charset="0"/>
                <a:ea typeface="ＭＳ Ｐゴシック" charset="-128"/>
              </a:defRPr>
            </a:lvl8pPr>
            <a:lvl9pPr marL="3886200" indent="-228600" eaLnBrk="0" fontAlgn="base" hangingPunct="0">
              <a:spcBef>
                <a:spcPct val="0"/>
              </a:spcBef>
              <a:spcAft>
                <a:spcPct val="0"/>
              </a:spcAft>
              <a:tabLst>
                <a:tab pos="654050" algn="l"/>
                <a:tab pos="1312863" algn="l"/>
                <a:tab pos="1968500" algn="l"/>
                <a:tab pos="2624138" algn="l"/>
                <a:tab pos="3282950" algn="l"/>
              </a:tabLst>
              <a:defRPr sz="2400">
                <a:solidFill>
                  <a:schemeClr val="tx1"/>
                </a:solidFill>
                <a:latin typeface="Arial" charset="0"/>
                <a:ea typeface="ＭＳ Ｐゴシック" charset="-128"/>
              </a:defRPr>
            </a:lvl9pPr>
          </a:lstStyle>
          <a:p>
            <a:pPr eaLnBrk="1" hangingPunct="1">
              <a:lnSpc>
                <a:spcPct val="97000"/>
              </a:lnSpc>
              <a:buClr>
                <a:srgbClr val="000000"/>
              </a:buClr>
              <a:buSzPct val="45000"/>
            </a:pPr>
            <a:r>
              <a:rPr lang="en-GB" altLang="en-US" sz="825" b="1">
                <a:solidFill>
                  <a:srgbClr val="000000"/>
                </a:solidFill>
                <a:latin typeface="Calibri" charset="0"/>
              </a:rPr>
              <a:t>Mondrian, MSKCC</a:t>
            </a:r>
          </a:p>
        </p:txBody>
      </p:sp>
      <p:sp>
        <p:nvSpPr>
          <p:cNvPr id="24587" name="Text Box 4"/>
          <p:cNvSpPr txBox="1">
            <a:spLocks noChangeArrowheads="1"/>
          </p:cNvSpPr>
          <p:nvPr/>
        </p:nvSpPr>
        <p:spPr bwMode="auto">
          <a:xfrm>
            <a:off x="6629401" y="5029205"/>
            <a:ext cx="1085851" cy="12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654050" algn="l"/>
                <a:tab pos="1312863" algn="l"/>
                <a:tab pos="1968500" algn="l"/>
                <a:tab pos="2624138" algn="l"/>
                <a:tab pos="3282950" algn="l"/>
              </a:tabLst>
              <a:defRPr sz="2400">
                <a:solidFill>
                  <a:schemeClr val="tx1"/>
                </a:solidFill>
                <a:latin typeface="Arial" charset="0"/>
                <a:ea typeface="ＭＳ Ｐゴシック" charset="-128"/>
              </a:defRPr>
            </a:lvl1pPr>
            <a:lvl2pPr marL="742950" indent="-285750" eaLnBrk="0" hangingPunct="0">
              <a:tabLst>
                <a:tab pos="654050" algn="l"/>
                <a:tab pos="1312863" algn="l"/>
                <a:tab pos="1968500" algn="l"/>
                <a:tab pos="2624138" algn="l"/>
                <a:tab pos="3282950" algn="l"/>
              </a:tabLst>
              <a:defRPr sz="2400">
                <a:solidFill>
                  <a:schemeClr val="tx1"/>
                </a:solidFill>
                <a:latin typeface="Arial" charset="0"/>
                <a:ea typeface="ＭＳ Ｐゴシック" charset="-128"/>
              </a:defRPr>
            </a:lvl2pPr>
            <a:lvl3pPr marL="1143000" indent="-228600" eaLnBrk="0" hangingPunct="0">
              <a:tabLst>
                <a:tab pos="654050" algn="l"/>
                <a:tab pos="1312863" algn="l"/>
                <a:tab pos="1968500" algn="l"/>
                <a:tab pos="2624138" algn="l"/>
                <a:tab pos="3282950" algn="l"/>
              </a:tabLst>
              <a:defRPr sz="2400">
                <a:solidFill>
                  <a:schemeClr val="tx1"/>
                </a:solidFill>
                <a:latin typeface="Arial" charset="0"/>
                <a:ea typeface="ＭＳ Ｐゴシック" charset="-128"/>
              </a:defRPr>
            </a:lvl3pPr>
            <a:lvl4pPr marL="1600200" indent="-228600" eaLnBrk="0" hangingPunct="0">
              <a:tabLst>
                <a:tab pos="654050" algn="l"/>
                <a:tab pos="1312863" algn="l"/>
                <a:tab pos="1968500" algn="l"/>
                <a:tab pos="2624138" algn="l"/>
                <a:tab pos="3282950" algn="l"/>
              </a:tabLst>
              <a:defRPr sz="2400">
                <a:solidFill>
                  <a:schemeClr val="tx1"/>
                </a:solidFill>
                <a:latin typeface="Arial" charset="0"/>
                <a:ea typeface="ＭＳ Ｐゴシック" charset="-128"/>
              </a:defRPr>
            </a:lvl4pPr>
            <a:lvl5pPr marL="2057400" indent="-228600" eaLnBrk="0" hangingPunct="0">
              <a:tabLst>
                <a:tab pos="654050" algn="l"/>
                <a:tab pos="1312863" algn="l"/>
                <a:tab pos="1968500" algn="l"/>
                <a:tab pos="2624138" algn="l"/>
                <a:tab pos="3282950" algn="l"/>
              </a:tabLst>
              <a:defRPr sz="2400">
                <a:solidFill>
                  <a:schemeClr val="tx1"/>
                </a:solidFill>
                <a:latin typeface="Arial" charset="0"/>
                <a:ea typeface="ＭＳ Ｐゴシック" charset="-128"/>
              </a:defRPr>
            </a:lvl5pPr>
            <a:lvl6pPr marL="2514600" indent="-228600" eaLnBrk="0" fontAlgn="base" hangingPunct="0">
              <a:spcBef>
                <a:spcPct val="0"/>
              </a:spcBef>
              <a:spcAft>
                <a:spcPct val="0"/>
              </a:spcAft>
              <a:tabLst>
                <a:tab pos="654050" algn="l"/>
                <a:tab pos="1312863" algn="l"/>
                <a:tab pos="1968500" algn="l"/>
                <a:tab pos="2624138" algn="l"/>
                <a:tab pos="3282950" algn="l"/>
              </a:tabLst>
              <a:defRPr sz="2400">
                <a:solidFill>
                  <a:schemeClr val="tx1"/>
                </a:solidFill>
                <a:latin typeface="Arial" charset="0"/>
                <a:ea typeface="ＭＳ Ｐゴシック" charset="-128"/>
              </a:defRPr>
            </a:lvl6pPr>
            <a:lvl7pPr marL="2971800" indent="-228600" eaLnBrk="0" fontAlgn="base" hangingPunct="0">
              <a:spcBef>
                <a:spcPct val="0"/>
              </a:spcBef>
              <a:spcAft>
                <a:spcPct val="0"/>
              </a:spcAft>
              <a:tabLst>
                <a:tab pos="654050" algn="l"/>
                <a:tab pos="1312863" algn="l"/>
                <a:tab pos="1968500" algn="l"/>
                <a:tab pos="2624138" algn="l"/>
                <a:tab pos="3282950" algn="l"/>
              </a:tabLst>
              <a:defRPr sz="2400">
                <a:solidFill>
                  <a:schemeClr val="tx1"/>
                </a:solidFill>
                <a:latin typeface="Arial" charset="0"/>
                <a:ea typeface="ＭＳ Ｐゴシック" charset="-128"/>
              </a:defRPr>
            </a:lvl7pPr>
            <a:lvl8pPr marL="3429000" indent="-228600" eaLnBrk="0" fontAlgn="base" hangingPunct="0">
              <a:spcBef>
                <a:spcPct val="0"/>
              </a:spcBef>
              <a:spcAft>
                <a:spcPct val="0"/>
              </a:spcAft>
              <a:tabLst>
                <a:tab pos="654050" algn="l"/>
                <a:tab pos="1312863" algn="l"/>
                <a:tab pos="1968500" algn="l"/>
                <a:tab pos="2624138" algn="l"/>
                <a:tab pos="3282950" algn="l"/>
              </a:tabLst>
              <a:defRPr sz="2400">
                <a:solidFill>
                  <a:schemeClr val="tx1"/>
                </a:solidFill>
                <a:latin typeface="Arial" charset="0"/>
                <a:ea typeface="ＭＳ Ｐゴシック" charset="-128"/>
              </a:defRPr>
            </a:lvl8pPr>
            <a:lvl9pPr marL="3886200" indent="-228600" eaLnBrk="0" fontAlgn="base" hangingPunct="0">
              <a:spcBef>
                <a:spcPct val="0"/>
              </a:spcBef>
              <a:spcAft>
                <a:spcPct val="0"/>
              </a:spcAft>
              <a:tabLst>
                <a:tab pos="654050" algn="l"/>
                <a:tab pos="1312863" algn="l"/>
                <a:tab pos="1968500" algn="l"/>
                <a:tab pos="2624138" algn="l"/>
                <a:tab pos="3282950" algn="l"/>
              </a:tabLst>
              <a:defRPr sz="2400">
                <a:solidFill>
                  <a:schemeClr val="tx1"/>
                </a:solidFill>
                <a:latin typeface="Arial" charset="0"/>
                <a:ea typeface="ＭＳ Ｐゴシック" charset="-128"/>
              </a:defRPr>
            </a:lvl9pPr>
          </a:lstStyle>
          <a:p>
            <a:pPr eaLnBrk="1" hangingPunct="1">
              <a:lnSpc>
                <a:spcPct val="97000"/>
              </a:lnSpc>
              <a:buClr>
                <a:srgbClr val="000000"/>
              </a:buClr>
              <a:buSzPct val="45000"/>
            </a:pPr>
            <a:r>
              <a:rPr lang="en-GB" altLang="en-US" sz="825" b="1">
                <a:solidFill>
                  <a:srgbClr val="000000"/>
                </a:solidFill>
                <a:latin typeface="Calibri" charset="0"/>
              </a:rPr>
              <a:t>PinnacleZ, UCSD</a:t>
            </a:r>
          </a:p>
        </p:txBody>
      </p:sp>
    </p:spTree>
    <p:extLst>
      <p:ext uri="{BB962C8B-B14F-4D97-AF65-F5344CB8AC3E}">
        <p14:creationId xmlns:p14="http://schemas.microsoft.com/office/powerpoint/2010/main" val="879761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80" name="Title 1"/>
          <p:cNvSpPr>
            <a:spLocks noGrp="1"/>
          </p:cNvSpPr>
          <p:nvPr>
            <p:ph type="title"/>
          </p:nvPr>
        </p:nvSpPr>
        <p:spPr>
          <a:xfrm>
            <a:off x="1338265" y="419100"/>
            <a:ext cx="6457951" cy="533400"/>
          </a:xfrm>
        </p:spPr>
        <p:txBody>
          <a:bodyPr>
            <a:normAutofit fontScale="90000"/>
          </a:bodyPr>
          <a:lstStyle/>
          <a:p>
            <a:r>
              <a:rPr lang="en-US" b="1" dirty="0">
                <a:latin typeface="Gill Sans" charset="0"/>
                <a:cs typeface="Gill Sans" charset="0"/>
              </a:rPr>
              <a:t>What is a Interaction Network?</a:t>
            </a:r>
          </a:p>
        </p:txBody>
      </p:sp>
      <p:sp>
        <p:nvSpPr>
          <p:cNvPr id="101377" name="Rectangle 5"/>
          <p:cNvSpPr>
            <a:spLocks noGrp="1" noChangeArrowheads="1"/>
          </p:cNvSpPr>
          <p:nvPr>
            <p:ph idx="1"/>
          </p:nvPr>
        </p:nvSpPr>
        <p:spPr>
          <a:xfrm>
            <a:off x="1428751" y="1191571"/>
            <a:ext cx="6457951" cy="1821711"/>
          </a:xfrm>
        </p:spPr>
        <p:txBody>
          <a:bodyPr lIns="91425" tIns="91425" rIns="0" bIns="91425" anchor="t" anchorCtr="0">
            <a:noAutofit/>
          </a:bodyPr>
          <a:lstStyle/>
          <a:p>
            <a:pPr marL="358378" indent="-285750" defTabSz="620316">
              <a:buClr>
                <a:srgbClr val="38793A"/>
              </a:buClr>
              <a:buFont typeface="Arial" charset="0"/>
              <a:buChar char="•"/>
              <a:tabLst>
                <a:tab pos="491729" algn="l"/>
                <a:tab pos="984647" algn="l"/>
                <a:tab pos="1476375" algn="l"/>
                <a:tab pos="1969294" algn="l"/>
                <a:tab pos="2462213" algn="l"/>
                <a:tab pos="2953941" algn="l"/>
                <a:tab pos="3445669" algn="l"/>
                <a:tab pos="3731419" algn="l"/>
              </a:tabLst>
            </a:pPr>
            <a:r>
              <a:rPr lang="en-US" dirty="0">
                <a:solidFill>
                  <a:schemeClr val="tx1"/>
                </a:solidFill>
                <a:latin typeface="Gill Sans" charset="0"/>
                <a:cs typeface="Gill Sans" charset="0"/>
              </a:rPr>
              <a:t>An Interaction </a:t>
            </a:r>
            <a:r>
              <a:rPr lang="en-US" dirty="0">
                <a:solidFill>
                  <a:schemeClr val="tx1"/>
                </a:solidFill>
                <a:latin typeface="Gill Sans" charset="0"/>
                <a:cs typeface="Gill Sans" charset="0"/>
                <a:sym typeface="Arial Bold Italic" charset="0"/>
              </a:rPr>
              <a:t>Network</a:t>
            </a:r>
            <a:r>
              <a:rPr lang="en-US" dirty="0">
                <a:solidFill>
                  <a:schemeClr val="tx1"/>
                </a:solidFill>
                <a:latin typeface="Gill Sans" charset="0"/>
                <a:cs typeface="Gill Sans" charset="0"/>
              </a:rPr>
              <a:t> is a collection of:</a:t>
            </a:r>
          </a:p>
          <a:p>
            <a:pPr marL="585788" lvl="1" indent="-194072" defTabSz="620316">
              <a:buClr>
                <a:srgbClr val="38793A"/>
              </a:buClr>
              <a:tabLst>
                <a:tab pos="491729" algn="l"/>
                <a:tab pos="984647" algn="l"/>
                <a:tab pos="1476375" algn="l"/>
                <a:tab pos="1969294" algn="l"/>
                <a:tab pos="2462213" algn="l"/>
                <a:tab pos="2953941" algn="l"/>
                <a:tab pos="3445669" algn="l"/>
                <a:tab pos="3731419" algn="l"/>
              </a:tabLst>
            </a:pPr>
            <a:r>
              <a:rPr lang="en-US" sz="1800" dirty="0">
                <a:solidFill>
                  <a:schemeClr val="tx1"/>
                </a:solidFill>
                <a:latin typeface="Gill Sans" charset="0"/>
                <a:ea typeface="ＭＳ Ｐゴシック" charset="0"/>
                <a:sym typeface="Arial Bold Italic" charset="0"/>
              </a:rPr>
              <a:t>Nodes</a:t>
            </a:r>
            <a:r>
              <a:rPr lang="en-US" sz="1800" dirty="0">
                <a:solidFill>
                  <a:schemeClr val="tx1"/>
                </a:solidFill>
                <a:latin typeface="Gill Sans" charset="0"/>
                <a:ea typeface="ＭＳ Ｐゴシック" charset="0"/>
              </a:rPr>
              <a:t> (or vertices).</a:t>
            </a:r>
          </a:p>
          <a:p>
            <a:pPr marL="585788" lvl="1" indent="-194072" defTabSz="620316">
              <a:buClr>
                <a:srgbClr val="38793A"/>
              </a:buClr>
              <a:tabLst>
                <a:tab pos="491729" algn="l"/>
                <a:tab pos="984647" algn="l"/>
                <a:tab pos="1476375" algn="l"/>
                <a:tab pos="1969294" algn="l"/>
                <a:tab pos="2462213" algn="l"/>
                <a:tab pos="2953941" algn="l"/>
                <a:tab pos="3445669" algn="l"/>
                <a:tab pos="3731419" algn="l"/>
              </a:tabLst>
            </a:pPr>
            <a:r>
              <a:rPr lang="en-US" sz="1800" dirty="0">
                <a:solidFill>
                  <a:schemeClr val="tx1"/>
                </a:solidFill>
                <a:latin typeface="Gill Sans" charset="0"/>
                <a:ea typeface="ＭＳ Ｐゴシック" charset="0"/>
                <a:sym typeface="Arial Bold Italic" charset="0"/>
              </a:rPr>
              <a:t>Edges</a:t>
            </a:r>
            <a:r>
              <a:rPr lang="en-US" sz="1800" dirty="0">
                <a:solidFill>
                  <a:schemeClr val="tx1"/>
                </a:solidFill>
                <a:latin typeface="Gill Sans" charset="0"/>
                <a:ea typeface="ＭＳ Ｐゴシック" charset="0"/>
              </a:rPr>
              <a:t> connecting </a:t>
            </a:r>
            <a:r>
              <a:rPr lang="en-US" sz="1800" dirty="0">
                <a:solidFill>
                  <a:schemeClr val="tx1"/>
                </a:solidFill>
                <a:latin typeface="Gill Sans" charset="0"/>
                <a:ea typeface="ＭＳ Ｐゴシック" charset="0"/>
                <a:sym typeface="Arial Bold Italic" charset="0"/>
              </a:rPr>
              <a:t>nodes (directed or undirected, weighted, multiple edges, self-edges).</a:t>
            </a:r>
          </a:p>
        </p:txBody>
      </p:sp>
      <p:sp>
        <p:nvSpPr>
          <p:cNvPr id="101378" name="Rectangle 7"/>
          <p:cNvSpPr>
            <a:spLocks/>
          </p:cNvSpPr>
          <p:nvPr/>
        </p:nvSpPr>
        <p:spPr bwMode="auto">
          <a:xfrm>
            <a:off x="1428752" y="3614741"/>
            <a:ext cx="6160293" cy="227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marL="292894" indent="-220266" defTabSz="620316">
              <a:lnSpc>
                <a:spcPct val="94000"/>
              </a:lnSpc>
              <a:spcBef>
                <a:spcPts val="966"/>
              </a:spcBef>
              <a:buClr>
                <a:srgbClr val="38793A"/>
              </a:buClr>
              <a:buSzPct val="44000"/>
              <a:buFont typeface="Wingdings" charset="0"/>
              <a:buChar char="l"/>
              <a:tabLst>
                <a:tab pos="491729" algn="l"/>
                <a:tab pos="984647" algn="l"/>
                <a:tab pos="1476375" algn="l"/>
                <a:tab pos="1969294" algn="l"/>
                <a:tab pos="2462213" algn="l"/>
                <a:tab pos="2953941" algn="l"/>
                <a:tab pos="3445669" algn="l"/>
                <a:tab pos="3939779" algn="l"/>
                <a:tab pos="4431506" algn="l"/>
                <a:tab pos="4922044" algn="l"/>
                <a:tab pos="5412581" algn="l"/>
                <a:tab pos="5909072" algn="l"/>
              </a:tabLst>
            </a:pPr>
            <a:r>
              <a:rPr lang="en-US" sz="1800" dirty="0">
                <a:latin typeface="Gill Sans" charset="0"/>
                <a:cs typeface="Gill Sans" charset="0"/>
                <a:sym typeface="Arial" charset="0"/>
              </a:rPr>
              <a:t>Nodes can represent </a:t>
            </a:r>
            <a:r>
              <a:rPr lang="en-US" sz="1800" dirty="0">
                <a:latin typeface="Gill Sans" charset="0"/>
                <a:cs typeface="Gill Sans" charset="0"/>
                <a:sym typeface="Arial Italic" charset="0"/>
              </a:rPr>
              <a:t>proteins</a:t>
            </a:r>
            <a:r>
              <a:rPr lang="en-US" sz="1800" dirty="0">
                <a:latin typeface="Gill Sans" charset="0"/>
                <a:cs typeface="Gill Sans" charset="0"/>
                <a:sym typeface="Arial" charset="0"/>
              </a:rPr>
              <a:t>, </a:t>
            </a:r>
            <a:r>
              <a:rPr lang="en-US" sz="1800" dirty="0">
                <a:latin typeface="Gill Sans" charset="0"/>
                <a:cs typeface="Gill Sans" charset="0"/>
                <a:sym typeface="Arial Italic" charset="0"/>
              </a:rPr>
              <a:t>genes</a:t>
            </a:r>
            <a:r>
              <a:rPr lang="en-US" sz="1800" dirty="0">
                <a:latin typeface="Gill Sans" charset="0"/>
                <a:cs typeface="Gill Sans" charset="0"/>
                <a:sym typeface="Arial" charset="0"/>
              </a:rPr>
              <a:t>, metabolites, or groups of these (e.g. </a:t>
            </a:r>
            <a:r>
              <a:rPr lang="en-US" sz="1800" dirty="0">
                <a:latin typeface="Gill Sans" charset="0"/>
                <a:cs typeface="Gill Sans" charset="0"/>
                <a:sym typeface="Arial Italic" charset="0"/>
              </a:rPr>
              <a:t>complexes)</a:t>
            </a:r>
            <a:r>
              <a:rPr lang="en-US" sz="1800" dirty="0">
                <a:latin typeface="Gill Sans" charset="0"/>
                <a:cs typeface="Gill Sans" charset="0"/>
                <a:sym typeface="Arial" charset="0"/>
              </a:rPr>
              <a:t> - any sort of object.</a:t>
            </a:r>
          </a:p>
          <a:p>
            <a:pPr marL="292894" indent="-220266" defTabSz="620316">
              <a:lnSpc>
                <a:spcPct val="94000"/>
              </a:lnSpc>
              <a:spcBef>
                <a:spcPts val="966"/>
              </a:spcBef>
              <a:buClr>
                <a:srgbClr val="38793A"/>
              </a:buClr>
              <a:buSzPct val="44000"/>
              <a:buFont typeface="Wingdings" charset="0"/>
              <a:buChar char="l"/>
              <a:tabLst>
                <a:tab pos="491729" algn="l"/>
                <a:tab pos="984647" algn="l"/>
                <a:tab pos="1476375" algn="l"/>
                <a:tab pos="1969294" algn="l"/>
                <a:tab pos="2462213" algn="l"/>
                <a:tab pos="2953941" algn="l"/>
                <a:tab pos="3445669" algn="l"/>
                <a:tab pos="3939779" algn="l"/>
                <a:tab pos="4431506" algn="l"/>
                <a:tab pos="4922044" algn="l"/>
                <a:tab pos="5412581" algn="l"/>
                <a:tab pos="5909072" algn="l"/>
              </a:tabLst>
            </a:pPr>
            <a:r>
              <a:rPr lang="en-US" sz="1800" dirty="0">
                <a:latin typeface="Gill Sans" charset="0"/>
                <a:cs typeface="Gill Sans" charset="0"/>
                <a:sym typeface="Arial" charset="0"/>
              </a:rPr>
              <a:t>Edges can be either physical or functional </a:t>
            </a:r>
            <a:r>
              <a:rPr lang="en-US" sz="1800" dirty="0">
                <a:latin typeface="Gill Sans" charset="0"/>
                <a:cs typeface="Gill Sans" charset="0"/>
                <a:sym typeface="Arial Italic" charset="0"/>
              </a:rPr>
              <a:t>interactions, activators, regulators, reactions</a:t>
            </a:r>
            <a:r>
              <a:rPr lang="en-US" sz="1800" dirty="0">
                <a:latin typeface="Gill Sans" charset="0"/>
                <a:cs typeface="Gill Sans" charset="0"/>
                <a:sym typeface="Arial" charset="0"/>
              </a:rPr>
              <a:t> - any sort of relations</a:t>
            </a:r>
            <a:r>
              <a:rPr lang="en-US" sz="1800" dirty="0" smtClean="0">
                <a:latin typeface="Gill Sans" charset="0"/>
                <a:cs typeface="Gill Sans" charset="0"/>
                <a:sym typeface="Arial" charset="0"/>
              </a:rPr>
              <a:t>.</a:t>
            </a:r>
          </a:p>
          <a:p>
            <a:pPr marL="292894" indent="-220266" defTabSz="620316">
              <a:lnSpc>
                <a:spcPct val="94000"/>
              </a:lnSpc>
              <a:spcBef>
                <a:spcPts val="966"/>
              </a:spcBef>
              <a:buClr>
                <a:srgbClr val="38793A"/>
              </a:buClr>
              <a:buSzPct val="44000"/>
              <a:buFont typeface="Wingdings" charset="0"/>
              <a:buChar char="l"/>
              <a:tabLst>
                <a:tab pos="491729" algn="l"/>
                <a:tab pos="984647" algn="l"/>
                <a:tab pos="1476375" algn="l"/>
                <a:tab pos="1969294" algn="l"/>
                <a:tab pos="2462213" algn="l"/>
                <a:tab pos="2953941" algn="l"/>
                <a:tab pos="3445669" algn="l"/>
                <a:tab pos="3939779" algn="l"/>
                <a:tab pos="4431506" algn="l"/>
                <a:tab pos="4922044" algn="l"/>
                <a:tab pos="5412581" algn="l"/>
                <a:tab pos="5909072" algn="l"/>
              </a:tabLst>
            </a:pPr>
            <a:r>
              <a:rPr lang="en-US" sz="1800" dirty="0" smtClean="0">
                <a:latin typeface="Gill Sans" charset="0"/>
                <a:cs typeface="Gill Sans" charset="0"/>
                <a:sym typeface="Arial" charset="0"/>
              </a:rPr>
              <a:t>Node and edges definitions are not limited to this set though.  </a:t>
            </a:r>
            <a:endParaRPr lang="en-US" sz="1800" dirty="0">
              <a:latin typeface="Gill Sans" charset="0"/>
              <a:cs typeface="Gill Sans" charset="0"/>
              <a:sym typeface="Arial" charset="0"/>
            </a:endParaRPr>
          </a:p>
        </p:txBody>
      </p:sp>
      <p:grpSp>
        <p:nvGrpSpPr>
          <p:cNvPr id="101379" name="Group 6"/>
          <p:cNvGrpSpPr>
            <a:grpSpLocks/>
          </p:cNvGrpSpPr>
          <p:nvPr/>
        </p:nvGrpSpPr>
        <p:grpSpPr bwMode="auto">
          <a:xfrm>
            <a:off x="5775422" y="2609261"/>
            <a:ext cx="1350169" cy="808037"/>
            <a:chOff x="3970338" y="5495925"/>
            <a:chExt cx="1800225" cy="808037"/>
          </a:xfrm>
        </p:grpSpPr>
        <p:sp>
          <p:nvSpPr>
            <p:cNvPr id="8" name="Oval 7"/>
            <p:cNvSpPr/>
            <p:nvPr/>
          </p:nvSpPr>
          <p:spPr>
            <a:xfrm>
              <a:off x="4113213" y="5943600"/>
              <a:ext cx="360363" cy="360362"/>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solidFill>
                  <a:srgbClr val="FFFFFF"/>
                </a:solidFill>
                <a:latin typeface="Gill Sans"/>
                <a:ea typeface="ＭＳ Ｐゴシック" charset="0"/>
                <a:cs typeface="Gill Sans"/>
              </a:endParaRPr>
            </a:p>
          </p:txBody>
        </p:sp>
        <p:sp>
          <p:nvSpPr>
            <p:cNvPr id="9" name="Oval 8"/>
            <p:cNvSpPr/>
            <p:nvPr/>
          </p:nvSpPr>
          <p:spPr>
            <a:xfrm>
              <a:off x="5410201" y="5943600"/>
              <a:ext cx="360362" cy="360362"/>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solidFill>
                  <a:srgbClr val="FFFFFF"/>
                </a:solidFill>
                <a:latin typeface="Gill Sans"/>
                <a:ea typeface="ＭＳ Ｐゴシック" charset="0"/>
                <a:cs typeface="Gill Sans"/>
              </a:endParaRPr>
            </a:p>
          </p:txBody>
        </p:sp>
        <p:cxnSp>
          <p:nvCxnSpPr>
            <p:cNvPr id="10" name="Straight Arrow Connector 9"/>
            <p:cNvCxnSpPr>
              <a:stCxn id="8" idx="6"/>
              <a:endCxn id="9" idx="2"/>
            </p:cNvCxnSpPr>
            <p:nvPr/>
          </p:nvCxnSpPr>
          <p:spPr>
            <a:xfrm>
              <a:off x="4473576" y="6122987"/>
              <a:ext cx="936625" cy="0"/>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01384" name="TextBox 21"/>
            <p:cNvSpPr txBox="1">
              <a:spLocks noChangeArrowheads="1"/>
            </p:cNvSpPr>
            <p:nvPr/>
          </p:nvSpPr>
          <p:spPr bwMode="auto">
            <a:xfrm>
              <a:off x="3970338" y="5495925"/>
              <a:ext cx="9350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1350">
                  <a:latin typeface="Gill Sans" charset="0"/>
                  <a:ea typeface="ＭＳ Ｐゴシック" charset="0"/>
                </a:rPr>
                <a:t>node</a:t>
              </a:r>
              <a:endParaRPr lang="he-IL" sz="1350">
                <a:latin typeface="Gill Sans" charset="0"/>
                <a:ea typeface="Gill Sans" charset="0"/>
                <a:cs typeface="Gill Sans" charset="0"/>
              </a:endParaRPr>
            </a:p>
          </p:txBody>
        </p:sp>
        <p:sp>
          <p:nvSpPr>
            <p:cNvPr id="101385" name="TextBox 22"/>
            <p:cNvSpPr txBox="1">
              <a:spLocks noChangeArrowheads="1"/>
            </p:cNvSpPr>
            <p:nvPr/>
          </p:nvSpPr>
          <p:spPr bwMode="auto">
            <a:xfrm>
              <a:off x="4610101" y="5735638"/>
              <a:ext cx="9350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1350">
                  <a:latin typeface="Gill Sans" charset="0"/>
                  <a:ea typeface="ＭＳ Ｐゴシック" charset="0"/>
                </a:rPr>
                <a:t>edge</a:t>
              </a:r>
              <a:endParaRPr lang="he-IL" sz="1350">
                <a:latin typeface="Gill Sans" charset="0"/>
                <a:ea typeface="Gill Sans" charset="0"/>
                <a:cs typeface="Gill Sans" charset="0"/>
              </a:endParaRPr>
            </a:p>
          </p:txBody>
        </p:sp>
      </p:grpSp>
    </p:spTree>
    <p:extLst>
      <p:ext uri="{BB962C8B-B14F-4D97-AF65-F5344CB8AC3E}">
        <p14:creationId xmlns:p14="http://schemas.microsoft.com/office/powerpoint/2010/main" val="125303659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a:alphaModFix amt="68000"/>
            <a:extLst>
              <a:ext uri="{28A0092B-C50C-407E-A947-70E740481C1C}">
                <a14:useLocalDpi xmlns:a14="http://schemas.microsoft.com/office/drawing/2010/main" val="0"/>
              </a:ext>
            </a:extLst>
          </a:blip>
          <a:srcRect l="25504" r="25427"/>
          <a:stretch/>
        </p:blipFill>
        <p:spPr>
          <a:xfrm>
            <a:off x="141769" y="33458"/>
            <a:ext cx="3515476" cy="4254607"/>
          </a:xfrm>
          <a:prstGeom prst="rect">
            <a:avLst/>
          </a:prstGeom>
        </p:spPr>
      </p:pic>
      <p:sp>
        <p:nvSpPr>
          <p:cNvPr id="8" name="TextBox 7"/>
          <p:cNvSpPr txBox="1"/>
          <p:nvPr/>
        </p:nvSpPr>
        <p:spPr>
          <a:xfrm>
            <a:off x="85062" y="85062"/>
            <a:ext cx="2869696" cy="461665"/>
          </a:xfrm>
          <a:prstGeom prst="rect">
            <a:avLst/>
          </a:prstGeom>
          <a:noFill/>
        </p:spPr>
        <p:txBody>
          <a:bodyPr wrap="none" rtlCol="0">
            <a:spAutoFit/>
          </a:bodyPr>
          <a:lstStyle/>
          <a:p>
            <a:r>
              <a:rPr lang="en-US" sz="2400" dirty="0" smtClean="0"/>
              <a:t>http://</a:t>
            </a:r>
            <a:r>
              <a:rPr lang="en-US" sz="2400" dirty="0" err="1" smtClean="0"/>
              <a:t>cytoscape.org</a:t>
            </a:r>
            <a:endParaRPr lang="en-US" sz="2400" dirty="0"/>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7205" t="1014" r="2080" b="76021"/>
          <a:stretch/>
        </p:blipFill>
        <p:spPr>
          <a:xfrm>
            <a:off x="3199221" y="2740837"/>
            <a:ext cx="3123609" cy="1574973"/>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207" t="28252" r="64214" b="49285"/>
          <a:stretch/>
        </p:blipFill>
        <p:spPr>
          <a:xfrm>
            <a:off x="5097723" y="203210"/>
            <a:ext cx="1225107" cy="1540540"/>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676" t="50421" r="56976" b="22016"/>
          <a:stretch/>
        </p:blipFill>
        <p:spPr>
          <a:xfrm>
            <a:off x="6322832" y="28361"/>
            <a:ext cx="1389321" cy="1890235"/>
          </a:xfrm>
          <a:prstGeom prst="rect">
            <a:avLst/>
          </a:prstGeom>
        </p:spPr>
      </p:pic>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3261" t="77588" r="56390" b="-51"/>
          <a:stretch/>
        </p:blipFill>
        <p:spPr>
          <a:xfrm>
            <a:off x="7712153" y="203208"/>
            <a:ext cx="1389321" cy="1540540"/>
          </a:xfrm>
          <a:prstGeom prst="rect">
            <a:avLst/>
          </a:prstGeom>
        </p:spPr>
      </p:pic>
      <p:sp>
        <p:nvSpPr>
          <p:cNvPr id="14" name="TextBox 13"/>
          <p:cNvSpPr txBox="1"/>
          <p:nvPr/>
        </p:nvSpPr>
        <p:spPr>
          <a:xfrm>
            <a:off x="5936415" y="1913240"/>
            <a:ext cx="2074607" cy="338554"/>
          </a:xfrm>
          <a:prstGeom prst="rect">
            <a:avLst/>
          </a:prstGeom>
          <a:noFill/>
        </p:spPr>
        <p:txBody>
          <a:bodyPr wrap="none" rtlCol="0">
            <a:spAutoFit/>
          </a:bodyPr>
          <a:lstStyle/>
          <a:p>
            <a:r>
              <a:rPr lang="en-US" sz="1600" dirty="0" smtClean="0">
                <a:solidFill>
                  <a:srgbClr val="7030A0"/>
                </a:solidFill>
                <a:latin typeface="Apple Chancery" charset="0"/>
                <a:ea typeface="Apple Chancery" charset="0"/>
                <a:cs typeface="Apple Chancery" charset="0"/>
              </a:rPr>
              <a:t>Collaborative Project</a:t>
            </a:r>
            <a:endParaRPr lang="en-US" sz="1600" dirty="0">
              <a:solidFill>
                <a:srgbClr val="7030A0"/>
              </a:solidFill>
              <a:latin typeface="Apple Chancery" charset="0"/>
              <a:ea typeface="Apple Chancery" charset="0"/>
              <a:cs typeface="Apple Chancery" charset="0"/>
            </a:endParaRPr>
          </a:p>
        </p:txBody>
      </p:sp>
      <p:sp>
        <p:nvSpPr>
          <p:cNvPr id="15" name="TextBox 14"/>
          <p:cNvSpPr txBox="1"/>
          <p:nvPr/>
        </p:nvSpPr>
        <p:spPr>
          <a:xfrm>
            <a:off x="5504861" y="4120205"/>
            <a:ext cx="3639138" cy="1569660"/>
          </a:xfrm>
          <a:prstGeom prst="rect">
            <a:avLst/>
          </a:prstGeom>
          <a:noFill/>
        </p:spPr>
        <p:txBody>
          <a:bodyPr wrap="none" rtlCol="0">
            <a:spAutoFit/>
          </a:bodyPr>
          <a:lstStyle/>
          <a:p>
            <a:r>
              <a:rPr lang="en-US" sz="1600" dirty="0" smtClean="0">
                <a:solidFill>
                  <a:srgbClr val="7030A0"/>
                </a:solidFill>
                <a:latin typeface="Apple Chancery" charset="0"/>
                <a:ea typeface="Apple Chancery" charset="0"/>
                <a:cs typeface="Apple Chancery" charset="0"/>
              </a:rPr>
              <a:t>Active community</a:t>
            </a:r>
          </a:p>
          <a:p>
            <a:pPr marL="285750" indent="-285750">
              <a:buFont typeface="Arial" charset="0"/>
              <a:buChar char="•"/>
            </a:pPr>
            <a:r>
              <a:rPr lang="en-US" sz="1600" dirty="0" smtClean="0">
                <a:solidFill>
                  <a:schemeClr val="tx1"/>
                </a:solidFill>
                <a:latin typeface="Arial" charset="0"/>
                <a:ea typeface="Arial" charset="0"/>
                <a:cs typeface="Arial" charset="0"/>
              </a:rPr>
              <a:t>Programmed in Java</a:t>
            </a:r>
          </a:p>
          <a:p>
            <a:pPr marL="285750" indent="-285750">
              <a:buFont typeface="Arial" charset="0"/>
              <a:buChar char="•"/>
            </a:pPr>
            <a:r>
              <a:rPr lang="en-US" sz="1600" dirty="0" smtClean="0">
                <a:solidFill>
                  <a:schemeClr val="tx1"/>
                </a:solidFill>
                <a:latin typeface="Arial" charset="0"/>
                <a:ea typeface="Arial" charset="0"/>
                <a:cs typeface="Arial" charset="0"/>
              </a:rPr>
              <a:t>Open Source</a:t>
            </a:r>
          </a:p>
          <a:p>
            <a:pPr marL="285750" indent="-285750">
              <a:buFont typeface="Arial" charset="0"/>
              <a:buChar char="•"/>
            </a:pPr>
            <a:r>
              <a:rPr lang="en-US" sz="1600" dirty="0" smtClean="0">
                <a:solidFill>
                  <a:schemeClr val="tx1"/>
                </a:solidFill>
                <a:latin typeface="Arial" charset="0"/>
                <a:ea typeface="Arial" charset="0"/>
                <a:cs typeface="Arial" charset="0"/>
              </a:rPr>
              <a:t>Freely available</a:t>
            </a:r>
          </a:p>
          <a:p>
            <a:pPr marL="285750" indent="-285750">
              <a:buFont typeface="Arial" charset="0"/>
              <a:buChar char="•"/>
            </a:pPr>
            <a:r>
              <a:rPr lang="en-US" sz="1600" dirty="0" smtClean="0">
                <a:solidFill>
                  <a:schemeClr val="tx1"/>
                </a:solidFill>
                <a:latin typeface="Arial" charset="0"/>
                <a:ea typeface="Arial" charset="0"/>
                <a:cs typeface="Arial" charset="0"/>
              </a:rPr>
              <a:t>Actively developed and maintained</a:t>
            </a:r>
          </a:p>
          <a:p>
            <a:pPr marL="285750" indent="-285750">
              <a:buFont typeface="Arial" charset="0"/>
              <a:buChar char="•"/>
            </a:pPr>
            <a:r>
              <a:rPr lang="en-US" sz="1600" dirty="0" smtClean="0">
                <a:solidFill>
                  <a:schemeClr val="tx1"/>
                </a:solidFill>
                <a:latin typeface="Arial" charset="0"/>
                <a:ea typeface="Arial" charset="0"/>
                <a:cs typeface="Arial" charset="0"/>
              </a:rPr>
              <a:t>Mailing lists</a:t>
            </a:r>
            <a:endParaRPr lang="en-US" sz="1600" dirty="0">
              <a:solidFill>
                <a:schemeClr val="tx1"/>
              </a:solidFill>
              <a:latin typeface="Arial" charset="0"/>
              <a:ea typeface="Arial" charset="0"/>
              <a:cs typeface="Arial" charset="0"/>
            </a:endParaRPr>
          </a:p>
        </p:txBody>
      </p:sp>
      <p:sp>
        <p:nvSpPr>
          <p:cNvPr id="16" name="TextBox 15"/>
          <p:cNvSpPr txBox="1"/>
          <p:nvPr/>
        </p:nvSpPr>
        <p:spPr>
          <a:xfrm>
            <a:off x="141769" y="4315811"/>
            <a:ext cx="3304110" cy="1815882"/>
          </a:xfrm>
          <a:prstGeom prst="rect">
            <a:avLst/>
          </a:prstGeom>
          <a:noFill/>
        </p:spPr>
        <p:txBody>
          <a:bodyPr wrap="none" rtlCol="0">
            <a:spAutoFit/>
          </a:bodyPr>
          <a:lstStyle/>
          <a:p>
            <a:r>
              <a:rPr lang="en-US" sz="1600" dirty="0" smtClean="0">
                <a:solidFill>
                  <a:srgbClr val="7030A0"/>
                </a:solidFill>
                <a:latin typeface="Apple Chancery" charset="0"/>
                <a:ea typeface="Apple Chancery" charset="0"/>
                <a:cs typeface="Apple Chancery" charset="0"/>
              </a:rPr>
              <a:t>Network visualization and analysis</a:t>
            </a:r>
          </a:p>
          <a:p>
            <a:pPr marL="285750" indent="-285750">
              <a:buFont typeface="Arial" charset="0"/>
              <a:buChar char="•"/>
            </a:pPr>
            <a:r>
              <a:rPr lang="en-US" sz="1600" dirty="0" smtClean="0">
                <a:solidFill>
                  <a:schemeClr val="tx1"/>
                </a:solidFill>
                <a:latin typeface="Arial" charset="0"/>
                <a:ea typeface="Arial" charset="0"/>
                <a:cs typeface="Arial" charset="0"/>
              </a:rPr>
              <a:t>Pathway comparison</a:t>
            </a:r>
          </a:p>
          <a:p>
            <a:pPr marL="285750" indent="-285750">
              <a:buFont typeface="Arial" charset="0"/>
              <a:buChar char="•"/>
            </a:pPr>
            <a:r>
              <a:rPr lang="en-US" sz="1600" dirty="0" smtClean="0">
                <a:solidFill>
                  <a:schemeClr val="tx1"/>
                </a:solidFill>
                <a:latin typeface="Arial" charset="0"/>
                <a:ea typeface="Arial" charset="0"/>
                <a:cs typeface="Arial" charset="0"/>
              </a:rPr>
              <a:t>Literature mining</a:t>
            </a:r>
          </a:p>
          <a:p>
            <a:pPr marL="285750" indent="-285750">
              <a:buFont typeface="Arial" charset="0"/>
              <a:buChar char="•"/>
            </a:pPr>
            <a:r>
              <a:rPr lang="en-US" sz="1600" dirty="0" smtClean="0">
                <a:solidFill>
                  <a:schemeClr val="tx1"/>
                </a:solidFill>
                <a:latin typeface="Arial" charset="0"/>
                <a:ea typeface="Arial" charset="0"/>
                <a:cs typeface="Arial" charset="0"/>
              </a:rPr>
              <a:t>Gene Ontology analysis</a:t>
            </a:r>
          </a:p>
          <a:p>
            <a:pPr marL="285750" indent="-285750">
              <a:buFont typeface="Arial" charset="0"/>
              <a:buChar char="•"/>
            </a:pPr>
            <a:r>
              <a:rPr lang="en-US" sz="1600" dirty="0" smtClean="0">
                <a:solidFill>
                  <a:schemeClr val="tx1"/>
                </a:solidFill>
                <a:latin typeface="Arial" charset="0"/>
                <a:ea typeface="Arial" charset="0"/>
                <a:cs typeface="Arial" charset="0"/>
              </a:rPr>
              <a:t>Active modules</a:t>
            </a:r>
          </a:p>
          <a:p>
            <a:pPr marL="285750" indent="-285750">
              <a:buFont typeface="Arial" charset="0"/>
              <a:buChar char="•"/>
            </a:pPr>
            <a:r>
              <a:rPr lang="en-US" sz="1600" dirty="0" smtClean="0">
                <a:solidFill>
                  <a:schemeClr val="tx1"/>
                </a:solidFill>
                <a:latin typeface="Arial" charset="0"/>
                <a:ea typeface="Arial" charset="0"/>
                <a:cs typeface="Arial" charset="0"/>
              </a:rPr>
              <a:t>Complex detection</a:t>
            </a:r>
          </a:p>
          <a:p>
            <a:pPr marL="285750" indent="-285750">
              <a:buFont typeface="Arial" charset="0"/>
              <a:buChar char="•"/>
            </a:pPr>
            <a:r>
              <a:rPr lang="en-US" sz="1600" dirty="0" smtClean="0">
                <a:solidFill>
                  <a:schemeClr val="tx1"/>
                </a:solidFill>
                <a:latin typeface="Arial" charset="0"/>
                <a:ea typeface="Arial" charset="0"/>
                <a:cs typeface="Arial" charset="0"/>
              </a:rPr>
              <a:t>Network motif search</a:t>
            </a:r>
            <a:endParaRPr lang="en-US" sz="160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6050800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Shape 95"/>
          <p:cNvPicPr preferRelativeResize="0"/>
          <p:nvPr/>
        </p:nvPicPr>
        <p:blipFill rotWithShape="1">
          <a:blip r:embed="rId2">
            <a:alphaModFix/>
          </a:blip>
          <a:srcRect l="5935"/>
          <a:stretch/>
        </p:blipFill>
        <p:spPr>
          <a:xfrm>
            <a:off x="299681" y="5192765"/>
            <a:ext cx="1295513" cy="1589037"/>
          </a:xfrm>
          <a:prstGeom prst="rect">
            <a:avLst/>
          </a:prstGeom>
          <a:noFill/>
          <a:ln>
            <a:noFill/>
          </a:ln>
        </p:spPr>
      </p:pic>
      <p:pic>
        <p:nvPicPr>
          <p:cNvPr id="20" name="Shape 97"/>
          <p:cNvPicPr preferRelativeResize="0"/>
          <p:nvPr/>
        </p:nvPicPr>
        <p:blipFill>
          <a:blip r:embed="rId3">
            <a:alphaModFix/>
          </a:blip>
          <a:stretch>
            <a:fillRect/>
          </a:stretch>
        </p:blipFill>
        <p:spPr>
          <a:xfrm>
            <a:off x="2033121" y="4207353"/>
            <a:ext cx="1604331" cy="1172056"/>
          </a:xfrm>
          <a:prstGeom prst="rect">
            <a:avLst/>
          </a:prstGeom>
          <a:noFill/>
          <a:ln>
            <a:noFill/>
          </a:ln>
        </p:spPr>
      </p:pic>
      <p:pic>
        <p:nvPicPr>
          <p:cNvPr id="30721" name="Picture 3" descr="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629" y="549999"/>
            <a:ext cx="3026883" cy="2636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Rectangle 5"/>
          <p:cNvSpPr>
            <a:spLocks noChangeArrowheads="1"/>
          </p:cNvSpPr>
          <p:nvPr/>
        </p:nvSpPr>
        <p:spPr bwMode="auto">
          <a:xfrm>
            <a:off x="275520" y="85624"/>
            <a:ext cx="25795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2000" dirty="0"/>
              <a:t>Manipulate Networks</a:t>
            </a:r>
          </a:p>
        </p:txBody>
      </p:sp>
      <p:pic>
        <p:nvPicPr>
          <p:cNvPr id="30723" name="Picture 3" descr="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5336" r="63703" b="70821"/>
          <a:stretch/>
        </p:blipFill>
        <p:spPr bwMode="auto">
          <a:xfrm>
            <a:off x="5129109" y="649028"/>
            <a:ext cx="396130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7"/>
          <p:cNvSpPr>
            <a:spLocks noChangeArrowheads="1"/>
          </p:cNvSpPr>
          <p:nvPr/>
        </p:nvSpPr>
        <p:spPr bwMode="auto">
          <a:xfrm>
            <a:off x="6183728" y="85624"/>
            <a:ext cx="15231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2000" dirty="0"/>
              <a:t>Filter/Query</a:t>
            </a:r>
          </a:p>
        </p:txBody>
      </p:sp>
      <p:sp>
        <p:nvSpPr>
          <p:cNvPr id="30726" name="Rectangle 10"/>
          <p:cNvSpPr>
            <a:spLocks noChangeArrowheads="1"/>
          </p:cNvSpPr>
          <p:nvPr/>
        </p:nvSpPr>
        <p:spPr bwMode="auto">
          <a:xfrm>
            <a:off x="570216" y="3460470"/>
            <a:ext cx="23282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2000" dirty="0"/>
              <a:t>Automatic Layout</a:t>
            </a:r>
          </a:p>
        </p:txBody>
      </p:sp>
      <p:grpSp>
        <p:nvGrpSpPr>
          <p:cNvPr id="30727" name="Group 11"/>
          <p:cNvGrpSpPr>
            <a:grpSpLocks/>
          </p:cNvGrpSpPr>
          <p:nvPr/>
        </p:nvGrpSpPr>
        <p:grpSpPr bwMode="auto">
          <a:xfrm>
            <a:off x="4601152" y="3900050"/>
            <a:ext cx="4497387" cy="2943225"/>
            <a:chOff x="152400" y="838200"/>
            <a:chExt cx="8823325" cy="5773738"/>
          </a:xfrm>
        </p:grpSpPr>
        <p:sp>
          <p:nvSpPr>
            <p:cNvPr id="30729" name="AutoShape 3"/>
            <p:cNvSpPr>
              <a:spLocks noChangeArrowheads="1"/>
            </p:cNvSpPr>
            <p:nvPr/>
          </p:nvSpPr>
          <p:spPr bwMode="auto">
            <a:xfrm flipV="1">
              <a:off x="6172200" y="1143000"/>
              <a:ext cx="990600" cy="7620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accent2"/>
            </a:solidFill>
            <a:ln w="9525">
              <a:solidFill>
                <a:schemeClr val="tx1"/>
              </a:solidFill>
              <a:miter lim="800000"/>
              <a:headEnd/>
              <a:tailEnd/>
            </a:ln>
          </p:spPr>
          <p:txBody>
            <a:bodyPr wrap="none" anchor="ctr"/>
            <a:lstStyle/>
            <a:p>
              <a:endParaRPr lang="en-CA"/>
            </a:p>
          </p:txBody>
        </p:sp>
        <p:pic>
          <p:nvPicPr>
            <p:cNvPr id="30730" name="Picture 4" descr="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838200"/>
              <a:ext cx="5715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5" descr="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1905000"/>
              <a:ext cx="34131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Picture 6" descr="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3048000"/>
              <a:ext cx="5029200" cy="356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3" name="AutoShape 7"/>
            <p:cNvSpPr>
              <a:spLocks noChangeArrowheads="1"/>
            </p:cNvSpPr>
            <p:nvPr/>
          </p:nvSpPr>
          <p:spPr bwMode="auto">
            <a:xfrm flipH="1" flipV="1">
              <a:off x="4114800" y="2057400"/>
              <a:ext cx="990600" cy="7620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accent2"/>
            </a:solidFill>
            <a:ln w="9525">
              <a:solidFill>
                <a:schemeClr val="tx1"/>
              </a:solidFill>
              <a:miter lim="800000"/>
              <a:headEnd/>
              <a:tailEnd/>
            </a:ln>
          </p:spPr>
          <p:txBody>
            <a:bodyPr wrap="none" anchor="ctr"/>
            <a:lstStyle/>
            <a:p>
              <a:endParaRPr lang="en-CA"/>
            </a:p>
          </p:txBody>
        </p:sp>
      </p:grpSp>
      <p:sp>
        <p:nvSpPr>
          <p:cNvPr id="30728" name="Rectangle 17"/>
          <p:cNvSpPr>
            <a:spLocks noChangeArrowheads="1"/>
          </p:cNvSpPr>
          <p:nvPr/>
        </p:nvSpPr>
        <p:spPr bwMode="auto">
          <a:xfrm>
            <a:off x="5230009" y="3460470"/>
            <a:ext cx="3432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2000" dirty="0"/>
              <a:t>Interaction Database Search</a:t>
            </a:r>
          </a:p>
        </p:txBody>
      </p:sp>
      <p:pic>
        <p:nvPicPr>
          <p:cNvPr id="15" name="Shape 92"/>
          <p:cNvPicPr preferRelativeResize="0"/>
          <p:nvPr/>
        </p:nvPicPr>
        <p:blipFill>
          <a:blip r:embed="rId9">
            <a:alphaModFix/>
          </a:blip>
          <a:stretch>
            <a:fillRect/>
          </a:stretch>
        </p:blipFill>
        <p:spPr>
          <a:xfrm>
            <a:off x="364992" y="4048980"/>
            <a:ext cx="914400" cy="1059904"/>
          </a:xfrm>
          <a:prstGeom prst="rect">
            <a:avLst/>
          </a:prstGeom>
          <a:noFill/>
          <a:ln>
            <a:noFill/>
          </a:ln>
        </p:spPr>
      </p:pic>
      <p:sp>
        <p:nvSpPr>
          <p:cNvPr id="16" name="Shape 93"/>
          <p:cNvSpPr txBox="1"/>
          <p:nvPr/>
        </p:nvSpPr>
        <p:spPr>
          <a:xfrm>
            <a:off x="119732" y="4067676"/>
            <a:ext cx="1837669" cy="392400"/>
          </a:xfrm>
          <a:prstGeom prst="rect">
            <a:avLst/>
          </a:prstGeom>
          <a:noFill/>
          <a:ln>
            <a:noFill/>
          </a:ln>
        </p:spPr>
        <p:txBody>
          <a:bodyPr lIns="91425" tIns="91425" rIns="91425" bIns="91425" anchor="t" anchorCtr="0">
            <a:noAutofit/>
          </a:bodyPr>
          <a:lstStyle/>
          <a:p>
            <a:pPr lvl="0">
              <a:spcBef>
                <a:spcPts val="0"/>
              </a:spcBef>
              <a:buNone/>
            </a:pPr>
            <a:r>
              <a:rPr lang="en" dirty="0"/>
              <a:t>Force directed layout</a:t>
            </a:r>
          </a:p>
        </p:txBody>
      </p:sp>
      <p:sp>
        <p:nvSpPr>
          <p:cNvPr id="17" name="Shape 94"/>
          <p:cNvSpPr txBox="1"/>
          <p:nvPr/>
        </p:nvSpPr>
        <p:spPr>
          <a:xfrm>
            <a:off x="385267" y="5189793"/>
            <a:ext cx="873855" cy="392400"/>
          </a:xfrm>
          <a:prstGeom prst="rect">
            <a:avLst/>
          </a:prstGeom>
          <a:noFill/>
          <a:ln>
            <a:noFill/>
          </a:ln>
        </p:spPr>
        <p:txBody>
          <a:bodyPr lIns="91425" tIns="91425" rIns="91425" bIns="91425" anchor="t" anchorCtr="0">
            <a:noAutofit/>
          </a:bodyPr>
          <a:lstStyle/>
          <a:p>
            <a:pPr lvl="0" rtl="0">
              <a:spcBef>
                <a:spcPts val="0"/>
              </a:spcBef>
              <a:buNone/>
            </a:pPr>
            <a:r>
              <a:rPr lang="en" dirty="0"/>
              <a:t>Circular</a:t>
            </a:r>
          </a:p>
        </p:txBody>
      </p:sp>
      <p:sp>
        <p:nvSpPr>
          <p:cNvPr id="19" name="Shape 96"/>
          <p:cNvSpPr txBox="1"/>
          <p:nvPr/>
        </p:nvSpPr>
        <p:spPr>
          <a:xfrm>
            <a:off x="2131127" y="4063184"/>
            <a:ext cx="1011644" cy="392400"/>
          </a:xfrm>
          <a:prstGeom prst="rect">
            <a:avLst/>
          </a:prstGeom>
          <a:noFill/>
          <a:ln>
            <a:noFill/>
          </a:ln>
        </p:spPr>
        <p:txBody>
          <a:bodyPr lIns="91425" tIns="91425" rIns="91425" bIns="91425" anchor="t" anchorCtr="0">
            <a:noAutofit/>
          </a:bodyPr>
          <a:lstStyle/>
          <a:p>
            <a:pPr lvl="0" rtl="0">
              <a:spcBef>
                <a:spcPts val="0"/>
              </a:spcBef>
              <a:buNone/>
            </a:pPr>
            <a:r>
              <a:rPr lang="en" dirty="0"/>
              <a:t>Grid</a:t>
            </a:r>
          </a:p>
        </p:txBody>
      </p:sp>
      <p:pic>
        <p:nvPicPr>
          <p:cNvPr id="21" name="Shape 98"/>
          <p:cNvPicPr preferRelativeResize="0"/>
          <p:nvPr/>
        </p:nvPicPr>
        <p:blipFill>
          <a:blip r:embed="rId10">
            <a:alphaModFix/>
          </a:blip>
          <a:stretch>
            <a:fillRect/>
          </a:stretch>
        </p:blipFill>
        <p:spPr>
          <a:xfrm>
            <a:off x="2220687" y="5296861"/>
            <a:ext cx="1640540" cy="1572397"/>
          </a:xfrm>
          <a:prstGeom prst="rect">
            <a:avLst/>
          </a:prstGeom>
          <a:noFill/>
          <a:ln>
            <a:noFill/>
          </a:ln>
        </p:spPr>
      </p:pic>
      <p:sp>
        <p:nvSpPr>
          <p:cNvPr id="22" name="Shape 99"/>
          <p:cNvSpPr txBox="1"/>
          <p:nvPr/>
        </p:nvSpPr>
        <p:spPr>
          <a:xfrm>
            <a:off x="2131128" y="5192764"/>
            <a:ext cx="955737" cy="392400"/>
          </a:xfrm>
          <a:prstGeom prst="rect">
            <a:avLst/>
          </a:prstGeom>
          <a:noFill/>
          <a:ln>
            <a:noFill/>
          </a:ln>
        </p:spPr>
        <p:txBody>
          <a:bodyPr lIns="91425" tIns="91425" rIns="91425" bIns="91425" anchor="t" anchorCtr="0">
            <a:noAutofit/>
          </a:bodyPr>
          <a:lstStyle/>
          <a:p>
            <a:pPr lvl="0" rtl="0">
              <a:spcBef>
                <a:spcPts val="0"/>
              </a:spcBef>
              <a:buNone/>
            </a:pPr>
            <a:r>
              <a:rPr lang="en" dirty="0"/>
              <a:t>Organic</a:t>
            </a:r>
          </a:p>
        </p:txBody>
      </p:sp>
      <p:sp>
        <p:nvSpPr>
          <p:cNvPr id="2" name="TextBox 1"/>
          <p:cNvSpPr txBox="1"/>
          <p:nvPr/>
        </p:nvSpPr>
        <p:spPr>
          <a:xfrm>
            <a:off x="3260981" y="402083"/>
            <a:ext cx="1983235" cy="1815882"/>
          </a:xfrm>
          <a:prstGeom prst="rect">
            <a:avLst/>
          </a:prstGeom>
          <a:noFill/>
        </p:spPr>
        <p:txBody>
          <a:bodyPr wrap="none" rtlCol="0" anchor="ctr">
            <a:spAutoFit/>
          </a:bodyPr>
          <a:lstStyle/>
          <a:p>
            <a:pPr algn="ctr"/>
            <a:r>
              <a:rPr lang="en-CA" sz="2800" dirty="0" smtClean="0"/>
              <a:t>Built-in </a:t>
            </a:r>
          </a:p>
          <a:p>
            <a:pPr algn="ctr"/>
            <a:r>
              <a:rPr lang="en-CA" sz="2800" dirty="0" smtClean="0"/>
              <a:t>common</a:t>
            </a:r>
          </a:p>
          <a:p>
            <a:pPr algn="ctr"/>
            <a:r>
              <a:rPr lang="en-CA" sz="2800" dirty="0" err="1" smtClean="0"/>
              <a:t>Cytoscape</a:t>
            </a:r>
            <a:r>
              <a:rPr lang="en-CA" sz="2800" dirty="0" smtClean="0"/>
              <a:t> </a:t>
            </a:r>
          </a:p>
          <a:p>
            <a:pPr algn="ctr"/>
            <a:r>
              <a:rPr lang="en-CA" sz="2800" dirty="0" smtClean="0"/>
              <a:t>Features</a:t>
            </a:r>
            <a:endParaRPr lang="en-CA" sz="2800" dirty="0"/>
          </a:p>
        </p:txBody>
      </p:sp>
    </p:spTree>
    <p:extLst>
      <p:ext uri="{BB962C8B-B14F-4D97-AF65-F5344CB8AC3E}">
        <p14:creationId xmlns:p14="http://schemas.microsoft.com/office/powerpoint/2010/main" val="4304885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6318</TotalTime>
  <Words>1224</Words>
  <Application>Microsoft Office PowerPoint</Application>
  <PresentationFormat>On-screen Show (4:3)</PresentationFormat>
  <Paragraphs>202</Paragraphs>
  <Slides>22</Slides>
  <Notes>12</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1_Office Theme</vt:lpstr>
      <vt:lpstr>PowerPoint Presentation</vt:lpstr>
      <vt:lpstr>PowerPoint Presentation</vt:lpstr>
      <vt:lpstr>Networks</vt:lpstr>
      <vt:lpstr>Types of Interactions Networks</vt:lpstr>
      <vt:lpstr>Applications of Network Biology</vt:lpstr>
      <vt:lpstr>Applications of Network Informatics in Disease</vt:lpstr>
      <vt:lpstr>What is a Interaction Network?</vt:lpstr>
      <vt:lpstr>PowerPoint Presentation</vt:lpstr>
      <vt:lpstr>PowerPoint Presentation</vt:lpstr>
      <vt:lpstr>PowerPoint Presentation</vt:lpstr>
      <vt:lpstr>PowerPoint Presentation</vt:lpstr>
      <vt:lpstr>PowerPoint Presentation</vt:lpstr>
      <vt:lpstr>PowerPoint Presentation</vt:lpstr>
      <vt:lpstr>CyRest</vt:lpstr>
      <vt:lpstr>PowerPoint Presentation</vt:lpstr>
      <vt:lpstr>Cytoscape for Developers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Ruth Isserlin</cp:lastModifiedBy>
  <cp:revision>41</cp:revision>
  <cp:lastPrinted>2016-05-09T16:20:48Z</cp:lastPrinted>
  <dcterms:modified xsi:type="dcterms:W3CDTF">2016-05-15T16:00:10Z</dcterms:modified>
</cp:coreProperties>
</file>