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6.xml" ContentType="application/vnd.openxmlformats-officedocument.presentationml.slide+xml"/>
  <Default Extension="pdf" ContentType="application/pdf"/>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50" d="100"/>
          <a:sy n="150" d="100"/>
        </p:scale>
        <p:origin x="-11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4" Type="http://schemas.openxmlformats.org/officeDocument/2006/relationships/tableStyles" Target="tableStyle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8" Type="http://schemas.openxmlformats.org/officeDocument/2006/relationships/slide" Target="slides/slide7.xml"/><Relationship Id="rId13" Type="http://schemas.openxmlformats.org/officeDocument/2006/relationships/theme" Target="theme/theme1.xml"/><Relationship Id="rId10" Type="http://schemas.openxmlformats.org/officeDocument/2006/relationships/printerSettings" Target="printerSettings/printerSettings1.bin"/><Relationship Id="rId5"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6431B60B-F284-1646-9CA2-2757E3E79284}" type="datetimeFigureOut">
              <a:rPr lang="en-US" smtClean="0"/>
              <a:t>6/2/11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3FF408-4472-BB40-AA8D-74314DE38D6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6431B60B-F284-1646-9CA2-2757E3E79284}" type="datetimeFigureOut">
              <a:rPr lang="en-US" smtClean="0"/>
              <a:t>6/2/11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3FF408-4472-BB40-AA8D-74314DE38D6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6431B60B-F284-1646-9CA2-2757E3E79284}" type="datetimeFigureOut">
              <a:rPr lang="en-US" smtClean="0"/>
              <a:t>6/2/11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3FF408-4472-BB40-AA8D-74314DE38D6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6431B60B-F284-1646-9CA2-2757E3E79284}" type="datetimeFigureOut">
              <a:rPr lang="en-US" smtClean="0"/>
              <a:t>6/2/11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3FF408-4472-BB40-AA8D-74314DE38D6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6431B60B-F284-1646-9CA2-2757E3E79284}" type="datetimeFigureOut">
              <a:rPr lang="en-US" smtClean="0"/>
              <a:t>6/2/11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3FF408-4472-BB40-AA8D-74314DE38D6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6431B60B-F284-1646-9CA2-2757E3E79284}" type="datetimeFigureOut">
              <a:rPr lang="en-US" smtClean="0"/>
              <a:t>6/2/11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3FF408-4472-BB40-AA8D-74314DE38D6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6431B60B-F284-1646-9CA2-2757E3E79284}" type="datetimeFigureOut">
              <a:rPr lang="en-US" smtClean="0"/>
              <a:t>6/2/11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3FF408-4472-BB40-AA8D-74314DE38D6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6431B60B-F284-1646-9CA2-2757E3E79284}" type="datetimeFigureOut">
              <a:rPr lang="en-US" smtClean="0"/>
              <a:t>6/2/11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3FF408-4472-BB40-AA8D-74314DE38D6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1B60B-F284-1646-9CA2-2757E3E79284}" type="datetimeFigureOut">
              <a:rPr lang="en-US" smtClean="0"/>
              <a:t>6/2/11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3FF408-4472-BB40-AA8D-74314DE38D6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6431B60B-F284-1646-9CA2-2757E3E79284}" type="datetimeFigureOut">
              <a:rPr lang="en-US" smtClean="0"/>
              <a:t>6/2/11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3FF408-4472-BB40-AA8D-74314DE38D6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6431B60B-F284-1646-9CA2-2757E3E79284}" type="datetimeFigureOut">
              <a:rPr lang="en-US" smtClean="0"/>
              <a:t>6/2/11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3FF408-4472-BB40-AA8D-74314DE38D6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31B60B-F284-1646-9CA2-2757E3E79284}" type="datetimeFigureOut">
              <a:rPr lang="en-US" smtClean="0"/>
              <a:t>6/2/11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3FF408-4472-BB40-AA8D-74314DE38D6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df"/><Relationship Id="rId3"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Neurological Phenotypes and Brain-specific Expression Genes</a:t>
            </a:r>
            <a:endParaRPr lang="en-US" dirty="0"/>
          </a:p>
        </p:txBody>
      </p:sp>
      <p:sp>
        <p:nvSpPr>
          <p:cNvPr id="3" name="Subtitle 2"/>
          <p:cNvSpPr>
            <a:spLocks noGrp="1"/>
          </p:cNvSpPr>
          <p:nvPr>
            <p:ph type="subTitle" idx="1"/>
          </p:nvPr>
        </p:nvSpPr>
        <p:spPr/>
        <p:txBody>
          <a:bodyPr/>
          <a:lstStyle/>
          <a:p>
            <a:r>
              <a:rPr lang="en-US" dirty="0" smtClean="0"/>
              <a:t>Daniele Merico</a:t>
            </a:r>
          </a:p>
          <a:p>
            <a:r>
              <a:rPr lang="en-US" dirty="0" smtClean="0"/>
              <a:t>May 2011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Sources</a:t>
            </a:r>
            <a:endParaRPr lang="en-US" sz="3600" dirty="0"/>
          </a:p>
        </p:txBody>
      </p:sp>
      <p:sp>
        <p:nvSpPr>
          <p:cNvPr id="3" name="Content Placeholder 2"/>
          <p:cNvSpPr>
            <a:spLocks noGrp="1"/>
          </p:cNvSpPr>
          <p:nvPr>
            <p:ph idx="1"/>
          </p:nvPr>
        </p:nvSpPr>
        <p:spPr/>
        <p:txBody>
          <a:bodyPr>
            <a:normAutofit fontScale="70000" lnSpcReduction="20000"/>
          </a:bodyPr>
          <a:lstStyle/>
          <a:p>
            <a:pPr lvl="1"/>
            <a:r>
              <a:rPr lang="en-US" b="1" dirty="0" smtClean="0"/>
              <a:t>Neurological phenotypes</a:t>
            </a:r>
          </a:p>
          <a:p>
            <a:pPr lvl="2"/>
            <a:r>
              <a:rPr lang="en-US" dirty="0" smtClean="0"/>
              <a:t>Human </a:t>
            </a:r>
          </a:p>
          <a:p>
            <a:pPr lvl="3"/>
            <a:r>
              <a:rPr lang="en-US" dirty="0" smtClean="0"/>
              <a:t>sources</a:t>
            </a:r>
          </a:p>
          <a:p>
            <a:pPr lvl="4"/>
            <a:r>
              <a:rPr lang="en-US" i="1" dirty="0" smtClean="0"/>
              <a:t>GAD</a:t>
            </a:r>
            <a:r>
              <a:rPr lang="en-US" dirty="0" smtClean="0"/>
              <a:t>: GWAS and candidate gene association studies </a:t>
            </a:r>
          </a:p>
          <a:p>
            <a:pPr lvl="4"/>
            <a:r>
              <a:rPr lang="en-US" i="1" dirty="0" smtClean="0"/>
              <a:t>OMIM</a:t>
            </a:r>
            <a:r>
              <a:rPr lang="en-US" dirty="0" smtClean="0"/>
              <a:t>: mostly (but not only) </a:t>
            </a:r>
            <a:r>
              <a:rPr lang="en-US" dirty="0" err="1" smtClean="0"/>
              <a:t>Mendelian</a:t>
            </a:r>
            <a:r>
              <a:rPr lang="en-US" dirty="0" smtClean="0"/>
              <a:t> (i.e. linkage analysis)</a:t>
            </a:r>
          </a:p>
          <a:p>
            <a:pPr lvl="3"/>
            <a:r>
              <a:rPr lang="en-US" dirty="0" smtClean="0"/>
              <a:t>Domains:</a:t>
            </a:r>
          </a:p>
          <a:p>
            <a:pPr lvl="4"/>
            <a:r>
              <a:rPr lang="en-US" i="1" dirty="0" smtClean="0"/>
              <a:t>Neuropsychological</a:t>
            </a:r>
          </a:p>
          <a:p>
            <a:pPr lvl="4">
              <a:buNone/>
            </a:pPr>
            <a:r>
              <a:rPr lang="en-US" sz="1200" dirty="0" smtClean="0"/>
              <a:t>	Autism, Schizophrenia, Mood disorders, ADHD, Obsessive-compulsive, Anxiety, Alcoholism, Eating disorders, Antisocial/aggressive traits, Intelligence</a:t>
            </a:r>
          </a:p>
          <a:p>
            <a:pPr lvl="4"/>
            <a:r>
              <a:rPr lang="en-US" i="1" dirty="0" err="1" smtClean="0"/>
              <a:t>Neurodevelopmental</a:t>
            </a:r>
            <a:endParaRPr lang="en-US" i="1" dirty="0" smtClean="0"/>
          </a:p>
          <a:p>
            <a:pPr lvl="4">
              <a:spcBef>
                <a:spcPts val="0"/>
              </a:spcBef>
              <a:buNone/>
            </a:pPr>
            <a:r>
              <a:rPr lang="en-US" sz="1200" dirty="0" smtClean="0"/>
              <a:t>	Neural development abnormalities with mental retardation (e.g. </a:t>
            </a:r>
            <a:r>
              <a:rPr lang="en-US" sz="1200" dirty="0" err="1" smtClean="0"/>
              <a:t>Angelman</a:t>
            </a:r>
            <a:r>
              <a:rPr lang="en-US" sz="1200" dirty="0" smtClean="0"/>
              <a:t>, </a:t>
            </a:r>
            <a:r>
              <a:rPr lang="en-US" sz="1200" dirty="0" err="1" smtClean="0"/>
              <a:t>Prader-Willi</a:t>
            </a:r>
            <a:r>
              <a:rPr lang="en-US" sz="1200" dirty="0" smtClean="0"/>
              <a:t>, </a:t>
            </a:r>
            <a:r>
              <a:rPr lang="en-US" sz="1200" dirty="0" err="1" smtClean="0"/>
              <a:t>Rett</a:t>
            </a:r>
            <a:r>
              <a:rPr lang="en-US" sz="1200" dirty="0" smtClean="0"/>
              <a:t>, Williams-</a:t>
            </a:r>
            <a:r>
              <a:rPr lang="en-US" sz="1200" dirty="0" err="1" smtClean="0"/>
              <a:t>Beuren</a:t>
            </a:r>
            <a:r>
              <a:rPr lang="en-US" sz="1200" dirty="0" smtClean="0"/>
              <a:t> syndromes) [Note *]</a:t>
            </a:r>
          </a:p>
          <a:p>
            <a:pPr lvl="4"/>
            <a:r>
              <a:rPr lang="en-US" i="1" dirty="0" smtClean="0"/>
              <a:t>Broader neurological</a:t>
            </a:r>
            <a:r>
              <a:rPr lang="en-US" dirty="0" smtClean="0"/>
              <a:t> </a:t>
            </a:r>
          </a:p>
          <a:p>
            <a:pPr lvl="4">
              <a:spcBef>
                <a:spcPts val="0"/>
              </a:spcBef>
              <a:buNone/>
            </a:pPr>
            <a:r>
              <a:rPr lang="en-US" sz="1200" dirty="0" smtClean="0"/>
              <a:t>	</a:t>
            </a:r>
            <a:r>
              <a:rPr lang="en-US" sz="1200" dirty="0" err="1" smtClean="0"/>
              <a:t>neuromotor</a:t>
            </a:r>
            <a:r>
              <a:rPr lang="en-US" sz="1200" dirty="0" smtClean="0"/>
              <a:t>, </a:t>
            </a:r>
            <a:r>
              <a:rPr lang="en-US" sz="1200" dirty="0" err="1" smtClean="0"/>
              <a:t>neurosensitive</a:t>
            </a:r>
            <a:r>
              <a:rPr lang="en-US" sz="1200" dirty="0" smtClean="0"/>
              <a:t>, neurodegenerative, </a:t>
            </a:r>
            <a:r>
              <a:rPr lang="en-US" sz="1200" dirty="0" err="1" smtClean="0"/>
              <a:t>neurometabolic</a:t>
            </a:r>
            <a:r>
              <a:rPr lang="en-US" sz="1200" dirty="0" smtClean="0"/>
              <a:t> (e.g. Alzheimer, Parkinson, neuropathies, ataxia); explicitly neurovascular usually excluded</a:t>
            </a:r>
          </a:p>
          <a:p>
            <a:pPr lvl="2"/>
            <a:r>
              <a:rPr lang="en-US" dirty="0" smtClean="0"/>
              <a:t>Mouse</a:t>
            </a:r>
          </a:p>
          <a:p>
            <a:pPr lvl="3"/>
            <a:r>
              <a:rPr lang="en-US" dirty="0" smtClean="0"/>
              <a:t>Sources:</a:t>
            </a:r>
          </a:p>
          <a:p>
            <a:pPr lvl="4"/>
            <a:r>
              <a:rPr lang="en-US" i="1" dirty="0" smtClean="0"/>
              <a:t>MGI</a:t>
            </a:r>
            <a:r>
              <a:rPr lang="en-US" dirty="0" smtClean="0"/>
              <a:t>: spontaneous, induced, and genetically engineered mutations</a:t>
            </a:r>
          </a:p>
          <a:p>
            <a:pPr lvl="3"/>
            <a:r>
              <a:rPr lang="en-US" dirty="0" smtClean="0"/>
              <a:t>Domains:</a:t>
            </a:r>
          </a:p>
          <a:p>
            <a:pPr lvl="4"/>
            <a:r>
              <a:rPr lang="en-US" dirty="0" smtClean="0"/>
              <a:t>Neurological </a:t>
            </a:r>
          </a:p>
          <a:p>
            <a:pPr lvl="4">
              <a:buNone/>
            </a:pPr>
            <a:r>
              <a:rPr lang="en-US" dirty="0" smtClean="0"/>
              <a:t>	</a:t>
            </a:r>
            <a:r>
              <a:rPr lang="en-US" i="1" dirty="0" smtClean="0">
                <a:solidFill>
                  <a:schemeClr val="bg1">
                    <a:lumMod val="50000"/>
                  </a:schemeClr>
                </a:solidFill>
              </a:rPr>
              <a:t>I assumed it is harder to identify “neuropsychological” phenotypes in mouse, especially if paralleling human diseases such as schizophrenia and autism</a:t>
            </a:r>
          </a:p>
        </p:txBody>
      </p:sp>
      <p:sp>
        <p:nvSpPr>
          <p:cNvPr id="4" name="TextBox 3"/>
          <p:cNvSpPr txBox="1"/>
          <p:nvPr/>
        </p:nvSpPr>
        <p:spPr>
          <a:xfrm>
            <a:off x="0" y="6036724"/>
            <a:ext cx="9144000" cy="823302"/>
          </a:xfrm>
          <a:prstGeom prst="rect">
            <a:avLst/>
          </a:prstGeom>
          <a:noFill/>
        </p:spPr>
        <p:txBody>
          <a:bodyPr wrap="square" rtlCol="0">
            <a:spAutoFit/>
          </a:bodyPr>
          <a:lstStyle/>
          <a:p>
            <a:r>
              <a:rPr lang="en-US" sz="950" dirty="0" smtClean="0"/>
              <a:t>[* Note] Ideally, </a:t>
            </a:r>
            <a:r>
              <a:rPr lang="en-US" sz="950" i="1" dirty="0" err="1" smtClean="0"/>
              <a:t>Neurodevelopmental</a:t>
            </a:r>
            <a:r>
              <a:rPr lang="en-US" sz="950" dirty="0" smtClean="0"/>
              <a:t> should focus only on genes acting early in neural development, producing major anatomical abnormalities of the CNS, often with </a:t>
            </a:r>
            <a:r>
              <a:rPr lang="en-US" sz="950" dirty="0" err="1" smtClean="0"/>
              <a:t>syndromic</a:t>
            </a:r>
            <a:r>
              <a:rPr lang="en-US" sz="950" dirty="0" smtClean="0"/>
              <a:t> consequences and also mental capacity impairment (any superior function, not only cognition). However, this “purity” is hard to achieve, as genes are often annotated by the phenotype induced, so it’s hard to quickly figure out the mechanism of action; also, being too stringent would further reduce the size of the set. For this reason, we also included mental retardation conditions where the involved mechanism includes activity-dependent regulation of neuron connectivity and synaptic structure (e.g. Fragile-X Mental Retardation, FMRS1 gene). The genes may have a larger overlap with the </a:t>
            </a:r>
            <a:r>
              <a:rPr lang="en-US" sz="950" i="1" dirty="0" smtClean="0"/>
              <a:t>Neuropsychological</a:t>
            </a:r>
            <a:r>
              <a:rPr lang="en-US" sz="950" dirty="0" smtClean="0"/>
              <a:t> class, especially genes associated to disorders that present some degree of cognitive impairment.</a:t>
            </a:r>
            <a:endParaRPr lang="en-US" sz="95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Oval 4"/>
          <p:cNvSpPr/>
          <p:nvPr/>
        </p:nvSpPr>
        <p:spPr>
          <a:xfrm>
            <a:off x="3759199" y="2299236"/>
            <a:ext cx="3283374" cy="3081866"/>
          </a:xfrm>
          <a:prstGeom prst="ellipse">
            <a:avLst/>
          </a:prstGeom>
          <a:gradFill flip="none" rotWithShape="1">
            <a:gsLst>
              <a:gs pos="0">
                <a:schemeClr val="accent2">
                  <a:tint val="100000"/>
                  <a:shade val="100000"/>
                  <a:satMod val="130000"/>
                  <a:alpha val="50000"/>
                </a:schemeClr>
              </a:gs>
              <a:gs pos="100000">
                <a:schemeClr val="accent2">
                  <a:tint val="50000"/>
                  <a:shade val="100000"/>
                  <a:satMod val="350000"/>
                  <a:alpha val="50000"/>
                </a:schemeClr>
              </a:gs>
            </a:gsLst>
            <a:lin ang="16200000" scaled="0"/>
            <a:tileRect/>
          </a:gra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274638"/>
            <a:ext cx="9144000" cy="689676"/>
          </a:xfrm>
        </p:spPr>
        <p:txBody>
          <a:bodyPr>
            <a:noAutofit/>
          </a:bodyPr>
          <a:lstStyle/>
          <a:p>
            <a:r>
              <a:rPr lang="en-US" sz="3200" dirty="0" smtClean="0"/>
              <a:t>Overlap between human neurological phenotypes</a:t>
            </a:r>
            <a:endParaRPr lang="en-US" sz="3200" dirty="0"/>
          </a:p>
        </p:txBody>
      </p:sp>
      <p:sp>
        <p:nvSpPr>
          <p:cNvPr id="4" name="Oval 3"/>
          <p:cNvSpPr/>
          <p:nvPr/>
        </p:nvSpPr>
        <p:spPr>
          <a:xfrm>
            <a:off x="1725507" y="2874970"/>
            <a:ext cx="2814320" cy="2641600"/>
          </a:xfrm>
          <a:prstGeom prst="ellipse">
            <a:avLst/>
          </a:prstGeom>
          <a:gradFill flip="none" rotWithShape="1">
            <a:gsLst>
              <a:gs pos="0">
                <a:schemeClr val="accent1">
                  <a:tint val="100000"/>
                  <a:shade val="100000"/>
                  <a:satMod val="130000"/>
                  <a:alpha val="50000"/>
                </a:schemeClr>
              </a:gs>
              <a:gs pos="100000">
                <a:schemeClr val="accent1">
                  <a:tint val="50000"/>
                  <a:shade val="100000"/>
                  <a:satMod val="350000"/>
                  <a:alpha val="50000"/>
                </a:schemeClr>
              </a:gs>
            </a:gsLst>
            <a:lin ang="16200000" scaled="0"/>
            <a:tileRect/>
          </a:gradFill>
          <a:ln>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3556002" y="4463006"/>
            <a:ext cx="1407160" cy="1320800"/>
          </a:xfrm>
          <a:prstGeom prst="ellipse">
            <a:avLst/>
          </a:prstGeom>
          <a:gradFill flip="none" rotWithShape="1">
            <a:gsLst>
              <a:gs pos="0">
                <a:schemeClr val="accent3">
                  <a:tint val="100000"/>
                  <a:shade val="100000"/>
                  <a:satMod val="130000"/>
                  <a:alpha val="50000"/>
                </a:schemeClr>
              </a:gs>
              <a:gs pos="100000">
                <a:schemeClr val="accent3">
                  <a:tint val="50000"/>
                  <a:shade val="100000"/>
                  <a:satMod val="350000"/>
                  <a:alpha val="50000"/>
                </a:schemeClr>
              </a:gs>
            </a:gsLst>
            <a:lin ang="16200000" scaled="0"/>
            <a:tileRect/>
          </a:gra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7" name="TextBox 6"/>
          <p:cNvSpPr txBox="1"/>
          <p:nvPr/>
        </p:nvSpPr>
        <p:spPr>
          <a:xfrm>
            <a:off x="457200" y="2709333"/>
            <a:ext cx="2167467" cy="646331"/>
          </a:xfrm>
          <a:prstGeom prst="rect">
            <a:avLst/>
          </a:prstGeom>
          <a:noFill/>
        </p:spPr>
        <p:txBody>
          <a:bodyPr wrap="square" rtlCol="0">
            <a:spAutoFit/>
          </a:bodyPr>
          <a:lstStyle/>
          <a:p>
            <a:r>
              <a:rPr lang="en-US" b="1" dirty="0" smtClean="0"/>
              <a:t>Neuropsychological</a:t>
            </a:r>
          </a:p>
          <a:p>
            <a:r>
              <a:rPr lang="en-US" b="1" dirty="0" smtClean="0"/>
              <a:t>1424</a:t>
            </a:r>
            <a:endParaRPr lang="en-US" b="1" dirty="0"/>
          </a:p>
        </p:txBody>
      </p:sp>
      <p:sp>
        <p:nvSpPr>
          <p:cNvPr id="8" name="TextBox 7"/>
          <p:cNvSpPr txBox="1"/>
          <p:nvPr/>
        </p:nvSpPr>
        <p:spPr>
          <a:xfrm>
            <a:off x="5958342" y="2063002"/>
            <a:ext cx="2355926" cy="646331"/>
          </a:xfrm>
          <a:prstGeom prst="rect">
            <a:avLst/>
          </a:prstGeom>
          <a:noFill/>
        </p:spPr>
        <p:txBody>
          <a:bodyPr wrap="square" rtlCol="0">
            <a:spAutoFit/>
          </a:bodyPr>
          <a:lstStyle/>
          <a:p>
            <a:pPr algn="r"/>
            <a:r>
              <a:rPr lang="en-US" b="1" dirty="0" smtClean="0"/>
              <a:t>Broader Neurological</a:t>
            </a:r>
          </a:p>
          <a:p>
            <a:pPr algn="r"/>
            <a:r>
              <a:rPr lang="en-US" b="1" dirty="0" smtClean="0"/>
              <a:t>2136</a:t>
            </a:r>
            <a:endParaRPr lang="en-US" b="1" dirty="0"/>
          </a:p>
        </p:txBody>
      </p:sp>
      <p:sp>
        <p:nvSpPr>
          <p:cNvPr id="9" name="TextBox 8"/>
          <p:cNvSpPr txBox="1"/>
          <p:nvPr/>
        </p:nvSpPr>
        <p:spPr>
          <a:xfrm>
            <a:off x="2797747" y="5802997"/>
            <a:ext cx="2960073" cy="646331"/>
          </a:xfrm>
          <a:prstGeom prst="rect">
            <a:avLst/>
          </a:prstGeom>
          <a:noFill/>
        </p:spPr>
        <p:txBody>
          <a:bodyPr wrap="square" rtlCol="0">
            <a:spAutoFit/>
          </a:bodyPr>
          <a:lstStyle/>
          <a:p>
            <a:pPr algn="ctr"/>
            <a:r>
              <a:rPr lang="en-US" b="1" dirty="0" err="1" smtClean="0"/>
              <a:t>Neurodevelopmental</a:t>
            </a:r>
            <a:r>
              <a:rPr lang="en-US" b="1" dirty="0" smtClean="0"/>
              <a:t> + MR</a:t>
            </a:r>
          </a:p>
          <a:p>
            <a:pPr algn="ctr"/>
            <a:r>
              <a:rPr lang="en-US" b="1" dirty="0" smtClean="0"/>
              <a:t>297</a:t>
            </a:r>
            <a:endParaRPr lang="en-US" b="1" dirty="0"/>
          </a:p>
        </p:txBody>
      </p:sp>
      <p:sp>
        <p:nvSpPr>
          <p:cNvPr id="10" name="TextBox 9"/>
          <p:cNvSpPr txBox="1"/>
          <p:nvPr/>
        </p:nvSpPr>
        <p:spPr>
          <a:xfrm>
            <a:off x="2929467" y="1854200"/>
            <a:ext cx="626536" cy="769441"/>
          </a:xfrm>
          <a:prstGeom prst="rect">
            <a:avLst/>
          </a:prstGeom>
          <a:noFill/>
        </p:spPr>
        <p:txBody>
          <a:bodyPr wrap="square" rtlCol="0">
            <a:spAutoFit/>
          </a:bodyPr>
          <a:lstStyle/>
          <a:p>
            <a:pPr algn="ctr"/>
            <a:r>
              <a:rPr lang="en-US" sz="1600" b="1" dirty="0" smtClean="0"/>
              <a:t>467</a:t>
            </a:r>
          </a:p>
          <a:p>
            <a:pPr algn="ctr"/>
            <a:r>
              <a:rPr lang="en-US" sz="1400" dirty="0" smtClean="0"/>
              <a:t>21.9%</a:t>
            </a:r>
          </a:p>
          <a:p>
            <a:pPr algn="ctr"/>
            <a:r>
              <a:rPr lang="en-US" sz="1400" dirty="0" smtClean="0"/>
              <a:t>32.8%</a:t>
            </a:r>
            <a:endParaRPr lang="en-US" sz="1400" dirty="0"/>
          </a:p>
        </p:txBody>
      </p:sp>
      <p:sp>
        <p:nvSpPr>
          <p:cNvPr id="11" name="TextBox 10"/>
          <p:cNvSpPr txBox="1"/>
          <p:nvPr/>
        </p:nvSpPr>
        <p:spPr>
          <a:xfrm>
            <a:off x="1725507" y="5679887"/>
            <a:ext cx="671407" cy="769441"/>
          </a:xfrm>
          <a:prstGeom prst="rect">
            <a:avLst/>
          </a:prstGeom>
          <a:noFill/>
        </p:spPr>
        <p:txBody>
          <a:bodyPr vert="horz" wrap="square" rtlCol="0">
            <a:spAutoFit/>
          </a:bodyPr>
          <a:lstStyle/>
          <a:p>
            <a:pPr algn="ctr"/>
            <a:r>
              <a:rPr lang="en-US" sz="1600" b="1" dirty="0" smtClean="0"/>
              <a:t>83</a:t>
            </a:r>
          </a:p>
          <a:p>
            <a:pPr algn="ctr"/>
            <a:r>
              <a:rPr lang="en-US" sz="1400" dirty="0" smtClean="0"/>
              <a:t>5.8%</a:t>
            </a:r>
          </a:p>
          <a:p>
            <a:pPr algn="ctr"/>
            <a:r>
              <a:rPr lang="en-US" sz="1400" dirty="0" smtClean="0"/>
              <a:t>27.9%</a:t>
            </a:r>
          </a:p>
        </p:txBody>
      </p:sp>
      <p:sp>
        <p:nvSpPr>
          <p:cNvPr id="12" name="TextBox 11"/>
          <p:cNvSpPr txBox="1"/>
          <p:nvPr/>
        </p:nvSpPr>
        <p:spPr>
          <a:xfrm>
            <a:off x="6146800" y="5516570"/>
            <a:ext cx="671407" cy="769441"/>
          </a:xfrm>
          <a:prstGeom prst="rect">
            <a:avLst/>
          </a:prstGeom>
          <a:noFill/>
        </p:spPr>
        <p:txBody>
          <a:bodyPr vert="horz" wrap="square" rtlCol="0">
            <a:spAutoFit/>
          </a:bodyPr>
          <a:lstStyle/>
          <a:p>
            <a:pPr algn="ctr"/>
            <a:r>
              <a:rPr lang="en-US" sz="1600" b="1" dirty="0" smtClean="0"/>
              <a:t>75</a:t>
            </a:r>
          </a:p>
          <a:p>
            <a:pPr algn="ctr"/>
            <a:r>
              <a:rPr lang="en-US" sz="1400" dirty="0" smtClean="0"/>
              <a:t>3.5%</a:t>
            </a:r>
          </a:p>
          <a:p>
            <a:pPr algn="ctr"/>
            <a:r>
              <a:rPr lang="en-US" sz="1400" dirty="0" smtClean="0"/>
              <a:t>25.3%</a:t>
            </a:r>
          </a:p>
        </p:txBody>
      </p:sp>
      <p:cxnSp>
        <p:nvCxnSpPr>
          <p:cNvPr id="14" name="Straight Arrow Connector 13"/>
          <p:cNvCxnSpPr>
            <a:endCxn id="12" idx="0"/>
          </p:cNvCxnSpPr>
          <p:nvPr/>
        </p:nvCxnSpPr>
        <p:spPr>
          <a:xfrm>
            <a:off x="4656667" y="4986867"/>
            <a:ext cx="1825837" cy="529703"/>
          </a:xfrm>
          <a:prstGeom prst="straightConnector1">
            <a:avLst/>
          </a:prstGeom>
          <a:ln w="12700" cap="flat" cmpd="sng" algn="ctr">
            <a:solidFill>
              <a:schemeClr val="tx1">
                <a:lumMod val="50000"/>
                <a:lumOff val="50000"/>
              </a:schemeClr>
            </a:solidFill>
            <a:prstDash val="solid"/>
            <a:round/>
            <a:headEnd type="none" w="med" len="med"/>
            <a:tailEnd type="arrow" w="sm" len="sm"/>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endCxn id="11" idx="0"/>
          </p:cNvCxnSpPr>
          <p:nvPr/>
        </p:nvCxnSpPr>
        <p:spPr>
          <a:xfrm rot="10800000" flipV="1">
            <a:off x="2061211" y="4986867"/>
            <a:ext cx="1816522" cy="693020"/>
          </a:xfrm>
          <a:prstGeom prst="straightConnector1">
            <a:avLst/>
          </a:prstGeom>
          <a:ln w="12700" cap="flat" cmpd="sng" algn="ctr">
            <a:solidFill>
              <a:schemeClr val="tx1">
                <a:lumMod val="50000"/>
                <a:lumOff val="50000"/>
              </a:schemeClr>
            </a:solidFill>
            <a:prstDash val="solid"/>
            <a:round/>
            <a:headEnd type="none" w="med" len="med"/>
            <a:tailEnd type="arrow" w="sm" len="sm"/>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endCxn id="10" idx="3"/>
          </p:cNvCxnSpPr>
          <p:nvPr/>
        </p:nvCxnSpPr>
        <p:spPr>
          <a:xfrm rot="16200000" flipV="1">
            <a:off x="3147231" y="2647693"/>
            <a:ext cx="1410212" cy="592667"/>
          </a:xfrm>
          <a:prstGeom prst="straightConnector1">
            <a:avLst/>
          </a:prstGeom>
          <a:ln w="12700" cap="flat" cmpd="sng" algn="ctr">
            <a:solidFill>
              <a:schemeClr val="tx1">
                <a:lumMod val="50000"/>
                <a:lumOff val="50000"/>
              </a:schemeClr>
            </a:solidFill>
            <a:prstDash val="solid"/>
            <a:round/>
            <a:headEnd type="none" w="med" len="med"/>
            <a:tailEnd type="arrow" w="sm" len="sm"/>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 name="Oval 26"/>
          <p:cNvSpPr/>
          <p:nvPr/>
        </p:nvSpPr>
        <p:spPr>
          <a:xfrm>
            <a:off x="457200" y="3737362"/>
            <a:ext cx="720000" cy="720000"/>
          </a:xfrm>
          <a:prstGeom prst="ellipse">
            <a:avLst/>
          </a:prstGeom>
          <a:gradFill flip="none" rotWithShape="1">
            <a:gsLst>
              <a:gs pos="0">
                <a:schemeClr val="accent2">
                  <a:tint val="100000"/>
                  <a:shade val="100000"/>
                  <a:satMod val="130000"/>
                  <a:alpha val="50000"/>
                </a:schemeClr>
              </a:gs>
              <a:gs pos="100000">
                <a:schemeClr val="accent2">
                  <a:tint val="50000"/>
                  <a:shade val="100000"/>
                  <a:satMod val="350000"/>
                  <a:alpha val="50000"/>
                </a:schemeClr>
              </a:gs>
            </a:gsLst>
            <a:lin ang="16200000" scaled="0"/>
            <a:tileRect/>
          </a:gra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8" name="Oval 27"/>
          <p:cNvSpPr/>
          <p:nvPr/>
        </p:nvSpPr>
        <p:spPr>
          <a:xfrm>
            <a:off x="457200" y="826851"/>
            <a:ext cx="720000" cy="720000"/>
          </a:xfrm>
          <a:prstGeom prst="ellipse">
            <a:avLst/>
          </a:prstGeom>
          <a:gradFill flip="none" rotWithShape="1">
            <a:gsLst>
              <a:gs pos="0">
                <a:schemeClr val="accent1">
                  <a:tint val="100000"/>
                  <a:shade val="100000"/>
                  <a:satMod val="130000"/>
                  <a:alpha val="50000"/>
                </a:schemeClr>
              </a:gs>
              <a:gs pos="100000">
                <a:schemeClr val="accent1">
                  <a:tint val="50000"/>
                  <a:shade val="100000"/>
                  <a:satMod val="350000"/>
                  <a:alpha val="50000"/>
                </a:schemeClr>
              </a:gs>
            </a:gsLst>
            <a:lin ang="16200000" scaled="0"/>
            <a:tileRect/>
          </a:gradFill>
          <a:ln>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457200" y="2283812"/>
            <a:ext cx="720000" cy="720000"/>
          </a:xfrm>
          <a:prstGeom prst="ellipse">
            <a:avLst/>
          </a:prstGeom>
          <a:gradFill flip="none" rotWithShape="1">
            <a:gsLst>
              <a:gs pos="0">
                <a:schemeClr val="accent3">
                  <a:tint val="100000"/>
                  <a:shade val="100000"/>
                  <a:satMod val="130000"/>
                  <a:alpha val="50000"/>
                </a:schemeClr>
              </a:gs>
              <a:gs pos="100000">
                <a:schemeClr val="accent3">
                  <a:tint val="50000"/>
                  <a:shade val="100000"/>
                  <a:satMod val="350000"/>
                  <a:alpha val="50000"/>
                </a:schemeClr>
              </a:gs>
            </a:gsLst>
            <a:lin ang="16200000" scaled="0"/>
            <a:tileRect/>
          </a:gra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30" name="TextBox 29"/>
          <p:cNvSpPr txBox="1"/>
          <p:nvPr/>
        </p:nvSpPr>
        <p:spPr>
          <a:xfrm>
            <a:off x="1473200" y="84670"/>
            <a:ext cx="2184400" cy="1384995"/>
          </a:xfrm>
          <a:prstGeom prst="rect">
            <a:avLst/>
          </a:prstGeom>
          <a:noFill/>
        </p:spPr>
        <p:txBody>
          <a:bodyPr wrap="square" rtlCol="0">
            <a:spAutoFit/>
          </a:bodyPr>
          <a:lstStyle/>
          <a:p>
            <a:r>
              <a:rPr lang="en-US" sz="1400" u="sng" dirty="0" smtClean="0"/>
              <a:t>Phenotypes (</a:t>
            </a:r>
            <a:r>
              <a:rPr lang="en-US" sz="1400" u="sng" dirty="0" err="1" smtClean="0"/>
              <a:t>MeSH</a:t>
            </a:r>
            <a:r>
              <a:rPr lang="en-US" sz="1400" u="sng" dirty="0" smtClean="0"/>
              <a:t>)</a:t>
            </a:r>
          </a:p>
          <a:p>
            <a:pPr marL="177800" indent="-177800">
              <a:buFont typeface="Arial"/>
              <a:buChar char="•"/>
            </a:pPr>
            <a:r>
              <a:rPr lang="en-US" sz="1400" dirty="0" smtClean="0">
                <a:solidFill>
                  <a:schemeClr val="accent5">
                    <a:lumMod val="75000"/>
                  </a:schemeClr>
                </a:solidFill>
              </a:rPr>
              <a:t>Schizophrenia</a:t>
            </a:r>
          </a:p>
          <a:p>
            <a:pPr marL="177800" indent="-177800">
              <a:buFont typeface="Arial"/>
              <a:buChar char="•"/>
            </a:pPr>
            <a:r>
              <a:rPr lang="en-US" sz="1400" dirty="0" smtClean="0"/>
              <a:t>Bipolar Disorder</a:t>
            </a:r>
          </a:p>
          <a:p>
            <a:pPr marL="177800" indent="-177800">
              <a:buFont typeface="Arial"/>
              <a:buChar char="•"/>
            </a:pPr>
            <a:r>
              <a:rPr lang="en-US" sz="1400" dirty="0" smtClean="0"/>
              <a:t>Alcoholism</a:t>
            </a:r>
          </a:p>
          <a:p>
            <a:pPr marL="177800" indent="-177800">
              <a:buFont typeface="Arial"/>
              <a:buChar char="•"/>
            </a:pPr>
            <a:r>
              <a:rPr lang="en-US" sz="1400" dirty="0" smtClean="0"/>
              <a:t>Autism</a:t>
            </a:r>
          </a:p>
          <a:p>
            <a:pPr marL="177800" indent="-177800"/>
            <a:r>
              <a:rPr lang="en-US" sz="1400" dirty="0" smtClean="0"/>
              <a:t>	</a:t>
            </a:r>
            <a:endParaRPr lang="en-US" sz="1600" dirty="0"/>
          </a:p>
        </p:txBody>
      </p:sp>
      <p:sp>
        <p:nvSpPr>
          <p:cNvPr id="31" name="TextBox 30"/>
          <p:cNvSpPr txBox="1"/>
          <p:nvPr/>
        </p:nvSpPr>
        <p:spPr>
          <a:xfrm>
            <a:off x="3581396" y="84670"/>
            <a:ext cx="2446871" cy="1600438"/>
          </a:xfrm>
          <a:prstGeom prst="rect">
            <a:avLst/>
          </a:prstGeom>
          <a:noFill/>
        </p:spPr>
        <p:txBody>
          <a:bodyPr wrap="square" rtlCol="0">
            <a:spAutoFit/>
          </a:bodyPr>
          <a:lstStyle/>
          <a:p>
            <a:r>
              <a:rPr lang="en-US" sz="1400" u="sng" dirty="0" smtClean="0"/>
              <a:t>Pathways</a:t>
            </a:r>
          </a:p>
          <a:p>
            <a:pPr marL="177800" indent="-177800">
              <a:buFont typeface="Arial"/>
              <a:buChar char="•"/>
            </a:pPr>
            <a:r>
              <a:rPr lang="en-US" sz="1400" dirty="0" err="1" smtClean="0">
                <a:solidFill>
                  <a:srgbClr val="31859C"/>
                </a:solidFill>
              </a:rPr>
              <a:t>Neuroactive</a:t>
            </a:r>
            <a:r>
              <a:rPr lang="en-US" sz="1400" dirty="0" smtClean="0">
                <a:solidFill>
                  <a:srgbClr val="31859C"/>
                </a:solidFill>
              </a:rPr>
              <a:t> </a:t>
            </a:r>
            <a:r>
              <a:rPr lang="en-US" sz="1400" dirty="0" err="1" smtClean="0">
                <a:solidFill>
                  <a:srgbClr val="31859C"/>
                </a:solidFill>
              </a:rPr>
              <a:t>ligand</a:t>
            </a:r>
            <a:r>
              <a:rPr lang="en-US" sz="1400" dirty="0" smtClean="0">
                <a:solidFill>
                  <a:srgbClr val="31859C"/>
                </a:solidFill>
              </a:rPr>
              <a:t>-receptors</a:t>
            </a:r>
          </a:p>
          <a:p>
            <a:pPr marL="177800" indent="-177800">
              <a:buFont typeface="Arial"/>
              <a:buChar char="•"/>
            </a:pPr>
            <a:r>
              <a:rPr lang="en-US" sz="1400" dirty="0" smtClean="0"/>
              <a:t>Calcium signaling</a:t>
            </a:r>
          </a:p>
          <a:p>
            <a:pPr marL="177800" indent="-177800">
              <a:buFont typeface="Arial"/>
              <a:buChar char="•"/>
            </a:pPr>
            <a:r>
              <a:rPr lang="en-US" sz="1400" dirty="0" err="1" smtClean="0"/>
              <a:t>Heterotrimeric</a:t>
            </a:r>
            <a:r>
              <a:rPr lang="en-US" sz="1400" dirty="0" smtClean="0"/>
              <a:t> G</a:t>
            </a:r>
          </a:p>
          <a:p>
            <a:pPr marL="177800" indent="-177800">
              <a:buFont typeface="Arial"/>
              <a:buChar char="•"/>
            </a:pPr>
            <a:r>
              <a:rPr lang="en-US" sz="1400" dirty="0" smtClean="0"/>
              <a:t>Glutamate Receptors</a:t>
            </a:r>
          </a:p>
          <a:p>
            <a:pPr marL="177800" indent="-177800">
              <a:buFont typeface="Arial"/>
              <a:buChar char="•"/>
            </a:pPr>
            <a:r>
              <a:rPr lang="en-US" sz="1400" dirty="0" smtClean="0"/>
              <a:t>Long term depression</a:t>
            </a:r>
          </a:p>
          <a:p>
            <a:pPr marL="177800" indent="-177800">
              <a:buFont typeface="Arial"/>
              <a:buChar char="•"/>
            </a:pPr>
            <a:r>
              <a:rPr lang="en-US" sz="1400" dirty="0" smtClean="0"/>
              <a:t>Long term </a:t>
            </a:r>
            <a:r>
              <a:rPr lang="en-US" sz="1400" dirty="0" err="1" smtClean="0"/>
              <a:t>potentiation</a:t>
            </a:r>
            <a:endParaRPr lang="en-US" sz="1400" dirty="0"/>
          </a:p>
        </p:txBody>
      </p:sp>
      <p:sp>
        <p:nvSpPr>
          <p:cNvPr id="32" name="TextBox 31"/>
          <p:cNvSpPr txBox="1"/>
          <p:nvPr/>
        </p:nvSpPr>
        <p:spPr>
          <a:xfrm>
            <a:off x="6197612" y="84670"/>
            <a:ext cx="2946388" cy="1169551"/>
          </a:xfrm>
          <a:prstGeom prst="rect">
            <a:avLst/>
          </a:prstGeom>
          <a:noFill/>
        </p:spPr>
        <p:txBody>
          <a:bodyPr wrap="square" rtlCol="0">
            <a:spAutoFit/>
          </a:bodyPr>
          <a:lstStyle/>
          <a:p>
            <a:r>
              <a:rPr lang="en-US" sz="1400" u="sng" dirty="0" smtClean="0"/>
              <a:t>GO BP</a:t>
            </a:r>
          </a:p>
          <a:p>
            <a:pPr marL="177800" indent="-177800">
              <a:buFont typeface="Arial"/>
              <a:buChar char="•"/>
            </a:pPr>
            <a:r>
              <a:rPr lang="en-US" sz="1400" dirty="0" smtClean="0">
                <a:solidFill>
                  <a:srgbClr val="31859C"/>
                </a:solidFill>
              </a:rPr>
              <a:t>Synaptic transmission</a:t>
            </a:r>
          </a:p>
          <a:p>
            <a:pPr marL="177800" indent="-177800">
              <a:buFont typeface="Arial"/>
              <a:buChar char="•"/>
            </a:pPr>
            <a:r>
              <a:rPr lang="en-US" sz="1400" dirty="0" smtClean="0"/>
              <a:t>G protein signaling</a:t>
            </a:r>
          </a:p>
          <a:p>
            <a:pPr marL="177800" indent="-177800">
              <a:buFont typeface="Arial"/>
              <a:buChar char="•"/>
            </a:pPr>
            <a:r>
              <a:rPr lang="en-US" sz="1400" dirty="0" smtClean="0">
                <a:solidFill>
                  <a:srgbClr val="31859C"/>
                </a:solidFill>
              </a:rPr>
              <a:t>Nervous system development</a:t>
            </a:r>
          </a:p>
          <a:p>
            <a:pPr marL="177800" indent="-177800">
              <a:buFont typeface="Arial"/>
              <a:buChar char="•"/>
            </a:pPr>
            <a:r>
              <a:rPr lang="en-US" sz="1400" dirty="0" err="1" smtClean="0">
                <a:solidFill>
                  <a:srgbClr val="000000"/>
                </a:solidFill>
              </a:rPr>
              <a:t>cAMP</a:t>
            </a:r>
            <a:r>
              <a:rPr lang="en-US" sz="1400" dirty="0" smtClean="0">
                <a:solidFill>
                  <a:srgbClr val="000000"/>
                </a:solidFill>
              </a:rPr>
              <a:t> signaling</a:t>
            </a:r>
            <a:endParaRPr lang="en-US" sz="1400" dirty="0">
              <a:solidFill>
                <a:srgbClr val="000000"/>
              </a:solidFill>
            </a:endParaRPr>
          </a:p>
        </p:txBody>
      </p:sp>
      <p:sp>
        <p:nvSpPr>
          <p:cNvPr id="33" name="TextBox 32"/>
          <p:cNvSpPr txBox="1"/>
          <p:nvPr/>
        </p:nvSpPr>
        <p:spPr>
          <a:xfrm>
            <a:off x="1473200" y="1938638"/>
            <a:ext cx="2184400" cy="984885"/>
          </a:xfrm>
          <a:prstGeom prst="rect">
            <a:avLst/>
          </a:prstGeom>
          <a:noFill/>
        </p:spPr>
        <p:txBody>
          <a:bodyPr wrap="square" rtlCol="0">
            <a:spAutoFit/>
          </a:bodyPr>
          <a:lstStyle/>
          <a:p>
            <a:r>
              <a:rPr lang="en-US" sz="1400" u="sng" dirty="0" smtClean="0"/>
              <a:t>Phenotypes (</a:t>
            </a:r>
            <a:r>
              <a:rPr lang="en-US" sz="1400" u="sng" dirty="0" err="1" smtClean="0"/>
              <a:t>MeSH</a:t>
            </a:r>
            <a:r>
              <a:rPr lang="en-US" sz="1400" u="sng" dirty="0" smtClean="0"/>
              <a:t>)</a:t>
            </a:r>
          </a:p>
          <a:p>
            <a:pPr marL="177800" indent="-177800">
              <a:buFont typeface="Arial"/>
              <a:buChar char="•"/>
            </a:pPr>
            <a:r>
              <a:rPr lang="en-US" sz="1400" dirty="0" smtClean="0"/>
              <a:t>Mental retardation</a:t>
            </a:r>
          </a:p>
          <a:p>
            <a:pPr marL="177800" indent="-177800">
              <a:buFont typeface="Arial"/>
              <a:buChar char="•"/>
            </a:pPr>
            <a:r>
              <a:rPr lang="en-US" sz="1400" dirty="0" smtClean="0"/>
              <a:t>Huntington Disease</a:t>
            </a:r>
          </a:p>
          <a:p>
            <a:pPr marL="177800" indent="-177800"/>
            <a:endParaRPr lang="en-US" sz="1600" dirty="0"/>
          </a:p>
        </p:txBody>
      </p:sp>
      <p:sp>
        <p:nvSpPr>
          <p:cNvPr id="34" name="TextBox 33"/>
          <p:cNvSpPr txBox="1"/>
          <p:nvPr/>
        </p:nvSpPr>
        <p:spPr>
          <a:xfrm>
            <a:off x="3581396" y="1938638"/>
            <a:ext cx="2446871" cy="523220"/>
          </a:xfrm>
          <a:prstGeom prst="rect">
            <a:avLst/>
          </a:prstGeom>
          <a:noFill/>
        </p:spPr>
        <p:txBody>
          <a:bodyPr wrap="square" rtlCol="0">
            <a:spAutoFit/>
          </a:bodyPr>
          <a:lstStyle/>
          <a:p>
            <a:r>
              <a:rPr lang="en-US" sz="1400" u="sng" dirty="0" smtClean="0"/>
              <a:t>Pathways</a:t>
            </a:r>
          </a:p>
          <a:p>
            <a:pPr marL="177800" indent="-177800">
              <a:buFont typeface="Arial"/>
              <a:buChar char="•"/>
            </a:pPr>
            <a:r>
              <a:rPr lang="en-US" sz="1400" dirty="0" smtClean="0">
                <a:solidFill>
                  <a:srgbClr val="31859C"/>
                </a:solidFill>
              </a:rPr>
              <a:t>Neurodegenerative diseases</a:t>
            </a:r>
            <a:endParaRPr lang="en-US" sz="1400" dirty="0">
              <a:solidFill>
                <a:srgbClr val="31859C"/>
              </a:solidFill>
            </a:endParaRPr>
          </a:p>
        </p:txBody>
      </p:sp>
      <p:sp>
        <p:nvSpPr>
          <p:cNvPr id="35" name="TextBox 34"/>
          <p:cNvSpPr txBox="1"/>
          <p:nvPr/>
        </p:nvSpPr>
        <p:spPr>
          <a:xfrm>
            <a:off x="6197612" y="1938638"/>
            <a:ext cx="2946388" cy="738664"/>
          </a:xfrm>
          <a:prstGeom prst="rect">
            <a:avLst/>
          </a:prstGeom>
          <a:noFill/>
        </p:spPr>
        <p:txBody>
          <a:bodyPr wrap="square" rtlCol="0">
            <a:spAutoFit/>
          </a:bodyPr>
          <a:lstStyle/>
          <a:p>
            <a:r>
              <a:rPr lang="en-US" sz="1400" u="sng" dirty="0" smtClean="0"/>
              <a:t>GO BP</a:t>
            </a:r>
          </a:p>
          <a:p>
            <a:pPr marL="177800" indent="-177800">
              <a:buFont typeface="Arial"/>
              <a:buChar char="•"/>
            </a:pPr>
            <a:r>
              <a:rPr lang="en-US" sz="1400" dirty="0" smtClean="0">
                <a:solidFill>
                  <a:srgbClr val="31859C"/>
                </a:solidFill>
              </a:rPr>
              <a:t>Nervous system development</a:t>
            </a:r>
          </a:p>
          <a:p>
            <a:pPr marL="177800" indent="-177800">
              <a:buFont typeface="Arial"/>
              <a:buChar char="•"/>
            </a:pPr>
            <a:endParaRPr lang="en-US" sz="1400" dirty="0" smtClean="0"/>
          </a:p>
        </p:txBody>
      </p:sp>
      <p:sp>
        <p:nvSpPr>
          <p:cNvPr id="36" name="TextBox 35"/>
          <p:cNvSpPr txBox="1"/>
          <p:nvPr/>
        </p:nvSpPr>
        <p:spPr>
          <a:xfrm>
            <a:off x="1473200" y="3018751"/>
            <a:ext cx="2184400" cy="1846659"/>
          </a:xfrm>
          <a:prstGeom prst="rect">
            <a:avLst/>
          </a:prstGeom>
          <a:noFill/>
        </p:spPr>
        <p:txBody>
          <a:bodyPr wrap="square" rtlCol="0">
            <a:spAutoFit/>
          </a:bodyPr>
          <a:lstStyle/>
          <a:p>
            <a:r>
              <a:rPr lang="en-US" sz="1400" u="sng" dirty="0" smtClean="0"/>
              <a:t>Phenotypes (</a:t>
            </a:r>
            <a:r>
              <a:rPr lang="en-US" sz="1400" u="sng" dirty="0" err="1" smtClean="0"/>
              <a:t>MeSH</a:t>
            </a:r>
            <a:r>
              <a:rPr lang="en-US" sz="1400" u="sng" dirty="0" smtClean="0"/>
              <a:t>)</a:t>
            </a:r>
          </a:p>
          <a:p>
            <a:pPr marL="177800" indent="-177800">
              <a:buFont typeface="Arial"/>
              <a:buChar char="•"/>
            </a:pPr>
            <a:r>
              <a:rPr lang="en-US" sz="1400" dirty="0" smtClean="0"/>
              <a:t>Alzheimer</a:t>
            </a:r>
          </a:p>
          <a:p>
            <a:pPr marL="177800" indent="-177800">
              <a:buFont typeface="Arial"/>
              <a:buChar char="•"/>
            </a:pPr>
            <a:r>
              <a:rPr lang="en-US" sz="1400" dirty="0" smtClean="0"/>
              <a:t>Stroke</a:t>
            </a:r>
          </a:p>
          <a:p>
            <a:pPr marL="177800" indent="-177800">
              <a:buFont typeface="Arial"/>
              <a:buChar char="•"/>
            </a:pPr>
            <a:r>
              <a:rPr lang="en-US" sz="1400" dirty="0" smtClean="0"/>
              <a:t>Parkinson</a:t>
            </a:r>
          </a:p>
          <a:p>
            <a:pPr marL="177800" indent="-177800">
              <a:buFont typeface="Arial"/>
              <a:buChar char="•"/>
            </a:pPr>
            <a:r>
              <a:rPr lang="en-US" sz="1400" dirty="0" smtClean="0">
                <a:solidFill>
                  <a:srgbClr val="31859C"/>
                </a:solidFill>
              </a:rPr>
              <a:t>Schizophrenia</a:t>
            </a:r>
          </a:p>
          <a:p>
            <a:pPr marL="177800" indent="-177800">
              <a:buFont typeface="Arial"/>
              <a:buChar char="•"/>
            </a:pPr>
            <a:r>
              <a:rPr lang="en-US" sz="1400" dirty="0" smtClean="0"/>
              <a:t>Deafness</a:t>
            </a:r>
          </a:p>
          <a:p>
            <a:pPr marL="177800" indent="-177800">
              <a:buFont typeface="Arial"/>
              <a:buChar char="•"/>
            </a:pPr>
            <a:r>
              <a:rPr lang="en-US" sz="1400" dirty="0" smtClean="0"/>
              <a:t>Ataxia</a:t>
            </a:r>
          </a:p>
          <a:p>
            <a:pPr marL="177800" indent="-177800">
              <a:buFont typeface="Arial"/>
              <a:buChar char="•"/>
            </a:pPr>
            <a:endParaRPr lang="en-US" sz="1600" dirty="0"/>
          </a:p>
        </p:txBody>
      </p:sp>
      <p:sp>
        <p:nvSpPr>
          <p:cNvPr id="37" name="TextBox 36"/>
          <p:cNvSpPr txBox="1"/>
          <p:nvPr/>
        </p:nvSpPr>
        <p:spPr>
          <a:xfrm>
            <a:off x="3581396" y="3018751"/>
            <a:ext cx="2446871" cy="1384995"/>
          </a:xfrm>
          <a:prstGeom prst="rect">
            <a:avLst/>
          </a:prstGeom>
          <a:noFill/>
        </p:spPr>
        <p:txBody>
          <a:bodyPr wrap="square" rtlCol="0">
            <a:spAutoFit/>
          </a:bodyPr>
          <a:lstStyle/>
          <a:p>
            <a:r>
              <a:rPr lang="en-US" sz="1400" u="sng" dirty="0" smtClean="0"/>
              <a:t>Pathways</a:t>
            </a:r>
          </a:p>
          <a:p>
            <a:pPr marL="177800" indent="-177800">
              <a:buFont typeface="Arial"/>
              <a:buChar char="•"/>
            </a:pPr>
            <a:r>
              <a:rPr lang="en-US" sz="1400" dirty="0" smtClean="0">
                <a:solidFill>
                  <a:srgbClr val="31859C"/>
                </a:solidFill>
              </a:rPr>
              <a:t>Neurodegenerative diseases</a:t>
            </a:r>
          </a:p>
          <a:p>
            <a:pPr marL="177800" indent="-177800">
              <a:buFont typeface="Arial"/>
              <a:buChar char="•"/>
            </a:pPr>
            <a:r>
              <a:rPr lang="en-US" sz="1400" dirty="0" err="1" smtClean="0"/>
              <a:t>Adipocytokine</a:t>
            </a:r>
            <a:endParaRPr lang="en-US" sz="1400" dirty="0" smtClean="0"/>
          </a:p>
          <a:p>
            <a:pPr marL="177800" indent="-177800">
              <a:buFont typeface="Arial"/>
              <a:buChar char="•"/>
            </a:pPr>
            <a:r>
              <a:rPr lang="en-US" sz="1400" dirty="0" smtClean="0"/>
              <a:t>Complement Cascade</a:t>
            </a:r>
          </a:p>
          <a:p>
            <a:pPr marL="177800" indent="-177800">
              <a:buFont typeface="Arial"/>
              <a:buChar char="•"/>
            </a:pPr>
            <a:r>
              <a:rPr lang="en-US" sz="1400" dirty="0" err="1" smtClean="0">
                <a:solidFill>
                  <a:srgbClr val="31859C"/>
                </a:solidFill>
              </a:rPr>
              <a:t>Neuroactive</a:t>
            </a:r>
            <a:r>
              <a:rPr lang="en-US" sz="1400" dirty="0" smtClean="0">
                <a:solidFill>
                  <a:srgbClr val="31859C"/>
                </a:solidFill>
              </a:rPr>
              <a:t> </a:t>
            </a:r>
            <a:r>
              <a:rPr lang="en-US" sz="1400" dirty="0" err="1" smtClean="0">
                <a:solidFill>
                  <a:srgbClr val="31859C"/>
                </a:solidFill>
              </a:rPr>
              <a:t>ligand</a:t>
            </a:r>
            <a:r>
              <a:rPr lang="en-US" sz="1400" dirty="0" smtClean="0">
                <a:solidFill>
                  <a:srgbClr val="31859C"/>
                </a:solidFill>
              </a:rPr>
              <a:t>-receptors</a:t>
            </a:r>
          </a:p>
          <a:p>
            <a:pPr marL="177800" indent="-177800">
              <a:buFont typeface="Arial"/>
              <a:buChar char="•"/>
            </a:pPr>
            <a:r>
              <a:rPr lang="en-US" sz="1400" dirty="0" smtClean="0"/>
              <a:t>Type-I Diabetes</a:t>
            </a:r>
          </a:p>
        </p:txBody>
      </p:sp>
      <p:sp>
        <p:nvSpPr>
          <p:cNvPr id="38" name="TextBox 37"/>
          <p:cNvSpPr txBox="1"/>
          <p:nvPr/>
        </p:nvSpPr>
        <p:spPr>
          <a:xfrm>
            <a:off x="6197612" y="3018751"/>
            <a:ext cx="2946388" cy="2246769"/>
          </a:xfrm>
          <a:prstGeom prst="rect">
            <a:avLst/>
          </a:prstGeom>
          <a:noFill/>
        </p:spPr>
        <p:txBody>
          <a:bodyPr wrap="square" rtlCol="0">
            <a:spAutoFit/>
          </a:bodyPr>
          <a:lstStyle/>
          <a:p>
            <a:r>
              <a:rPr lang="en-US" sz="1400" u="sng" dirty="0" smtClean="0"/>
              <a:t>GO BP</a:t>
            </a:r>
          </a:p>
          <a:p>
            <a:pPr marL="177800" indent="-177800">
              <a:buFont typeface="Arial"/>
              <a:buChar char="•"/>
            </a:pPr>
            <a:r>
              <a:rPr lang="en-US" sz="1400" dirty="0" smtClean="0"/>
              <a:t>Sensory perception</a:t>
            </a:r>
          </a:p>
          <a:p>
            <a:pPr marL="177800" indent="-177800">
              <a:buFont typeface="Arial"/>
              <a:buChar char="•"/>
            </a:pPr>
            <a:r>
              <a:rPr lang="en-US" sz="1400" dirty="0" smtClean="0">
                <a:solidFill>
                  <a:srgbClr val="31859C"/>
                </a:solidFill>
              </a:rPr>
              <a:t>Synaptic transmission</a:t>
            </a:r>
          </a:p>
          <a:p>
            <a:pPr marL="177800" indent="-177800">
              <a:buFont typeface="Arial"/>
              <a:buChar char="•"/>
            </a:pPr>
            <a:r>
              <a:rPr lang="en-US" sz="1400" dirty="0" smtClean="0">
                <a:solidFill>
                  <a:srgbClr val="31859C"/>
                </a:solidFill>
              </a:rPr>
              <a:t>Nervous system development</a:t>
            </a:r>
          </a:p>
          <a:p>
            <a:pPr marL="177800" indent="-177800">
              <a:buFont typeface="Arial"/>
              <a:buChar char="•"/>
            </a:pPr>
            <a:r>
              <a:rPr lang="en-US" sz="1400" dirty="0" smtClean="0"/>
              <a:t>Response to wounding</a:t>
            </a:r>
          </a:p>
          <a:p>
            <a:pPr marL="177800" indent="-177800">
              <a:buFont typeface="Arial"/>
              <a:buChar char="•"/>
            </a:pPr>
            <a:r>
              <a:rPr lang="en-US" sz="1400" dirty="0" smtClean="0"/>
              <a:t>Cell death</a:t>
            </a:r>
          </a:p>
          <a:p>
            <a:pPr marL="177800" indent="-177800">
              <a:buFont typeface="Arial"/>
              <a:buChar char="•"/>
            </a:pPr>
            <a:r>
              <a:rPr lang="en-US" sz="1400" dirty="0" smtClean="0"/>
              <a:t>Electron transport chain / Oxidative metabolism</a:t>
            </a:r>
          </a:p>
          <a:p>
            <a:pPr marL="177800" indent="-177800">
              <a:buFont typeface="Arial"/>
              <a:buChar char="•"/>
            </a:pPr>
            <a:r>
              <a:rPr lang="en-US" sz="1400" dirty="0" smtClean="0"/>
              <a:t>Response to oxidative stress</a:t>
            </a:r>
          </a:p>
          <a:p>
            <a:pPr marL="177800" indent="-177800">
              <a:buFont typeface="Arial"/>
              <a:buChar char="•"/>
            </a:pPr>
            <a:r>
              <a:rPr lang="en-US" sz="1400" dirty="0" smtClean="0"/>
              <a:t>Inflammatory response</a:t>
            </a:r>
          </a:p>
        </p:txBody>
      </p:sp>
      <p:sp>
        <p:nvSpPr>
          <p:cNvPr id="39" name="Rectangle 38"/>
          <p:cNvSpPr/>
          <p:nvPr/>
        </p:nvSpPr>
        <p:spPr>
          <a:xfrm>
            <a:off x="110071" y="144533"/>
            <a:ext cx="164153" cy="173571"/>
          </a:xfrm>
          <a:prstGeom prst="rect">
            <a:avLst/>
          </a:prstGeom>
          <a:solidFill>
            <a:schemeClr val="accent5">
              <a:lumMod val="75000"/>
            </a:schemeClr>
          </a:solidFill>
          <a:ln>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TextBox 39"/>
          <p:cNvSpPr txBox="1"/>
          <p:nvPr/>
        </p:nvSpPr>
        <p:spPr>
          <a:xfrm>
            <a:off x="308092" y="-9084"/>
            <a:ext cx="1402865" cy="461665"/>
          </a:xfrm>
          <a:prstGeom prst="rect">
            <a:avLst/>
          </a:prstGeom>
          <a:noFill/>
        </p:spPr>
        <p:txBody>
          <a:bodyPr wrap="square" rtlCol="0">
            <a:spAutoFit/>
          </a:bodyPr>
          <a:lstStyle/>
          <a:p>
            <a:r>
              <a:rPr lang="en-US" sz="1200" dirty="0" smtClean="0"/>
              <a:t>Overlapping </a:t>
            </a:r>
          </a:p>
          <a:p>
            <a:r>
              <a:rPr lang="en-US" sz="1200" dirty="0" smtClean="0"/>
              <a:t>Term (in human)</a:t>
            </a:r>
            <a:endParaRPr lang="en-US" sz="1200" dirty="0"/>
          </a:p>
        </p:txBody>
      </p:sp>
      <p:sp>
        <p:nvSpPr>
          <p:cNvPr id="16" name="Title 1"/>
          <p:cNvSpPr>
            <a:spLocks noGrp="1"/>
          </p:cNvSpPr>
          <p:nvPr>
            <p:ph type="title"/>
          </p:nvPr>
        </p:nvSpPr>
        <p:spPr>
          <a:xfrm>
            <a:off x="0" y="5863524"/>
            <a:ext cx="9144000" cy="689676"/>
          </a:xfrm>
        </p:spPr>
        <p:txBody>
          <a:bodyPr>
            <a:noAutofit/>
          </a:bodyPr>
          <a:lstStyle/>
          <a:p>
            <a:r>
              <a:rPr lang="en-US" sz="3200" dirty="0" smtClean="0"/>
              <a:t>Enrichment in functional gene-sets and disease</a:t>
            </a:r>
            <a:br>
              <a:rPr lang="en-US" sz="3200" dirty="0" smtClean="0"/>
            </a:br>
            <a:r>
              <a:rPr lang="en-US" sz="1800" dirty="0" err="1" smtClean="0"/>
              <a:t>MeSH</a:t>
            </a:r>
            <a:r>
              <a:rPr lang="en-US" sz="1800" dirty="0" smtClean="0"/>
              <a:t>: </a:t>
            </a:r>
            <a:r>
              <a:rPr lang="en-US" sz="1800" dirty="0" err="1" smtClean="0"/>
              <a:t>pubmed</a:t>
            </a:r>
            <a:r>
              <a:rPr lang="en-US" sz="1800" dirty="0" smtClean="0"/>
              <a:t> paper indexing system</a:t>
            </a:r>
            <a:br>
              <a:rPr lang="en-US" sz="1800" dirty="0" smtClean="0"/>
            </a:br>
            <a:r>
              <a:rPr lang="en-US" sz="1800" dirty="0" smtClean="0"/>
              <a:t>GO BP: Biological Process</a:t>
            </a:r>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Oval 5"/>
          <p:cNvSpPr/>
          <p:nvPr/>
        </p:nvSpPr>
        <p:spPr>
          <a:xfrm>
            <a:off x="5069334" y="3264440"/>
            <a:ext cx="3283374" cy="3081866"/>
          </a:xfrm>
          <a:prstGeom prst="ellipse">
            <a:avLst/>
          </a:prstGeom>
          <a:gradFill flip="none" rotWithShape="1">
            <a:gsLst>
              <a:gs pos="0">
                <a:schemeClr val="accent2">
                  <a:tint val="100000"/>
                  <a:shade val="100000"/>
                  <a:satMod val="130000"/>
                  <a:alpha val="50000"/>
                </a:schemeClr>
              </a:gs>
              <a:gs pos="100000">
                <a:schemeClr val="accent2">
                  <a:tint val="50000"/>
                  <a:shade val="100000"/>
                  <a:satMod val="350000"/>
                  <a:alpha val="50000"/>
                </a:schemeClr>
              </a:gs>
            </a:gsLst>
            <a:lin ang="16200000" scaled="0"/>
            <a:tileRect/>
          </a:gra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7" name="Oval 6"/>
          <p:cNvSpPr/>
          <p:nvPr/>
        </p:nvSpPr>
        <p:spPr>
          <a:xfrm>
            <a:off x="1122687" y="3459163"/>
            <a:ext cx="2814320" cy="2641600"/>
          </a:xfrm>
          <a:prstGeom prst="ellipse">
            <a:avLst/>
          </a:prstGeom>
          <a:gradFill flip="none" rotWithShape="1">
            <a:gsLst>
              <a:gs pos="0">
                <a:schemeClr val="accent1">
                  <a:tint val="100000"/>
                  <a:shade val="100000"/>
                  <a:satMod val="130000"/>
                  <a:alpha val="50000"/>
                </a:schemeClr>
              </a:gs>
              <a:gs pos="100000">
                <a:schemeClr val="accent1">
                  <a:tint val="50000"/>
                  <a:shade val="100000"/>
                  <a:satMod val="350000"/>
                  <a:alpha val="50000"/>
                </a:schemeClr>
              </a:gs>
            </a:gsLst>
            <a:lin ang="16200000" scaled="0"/>
            <a:tileRect/>
          </a:gradFill>
          <a:ln>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3801535" y="5398027"/>
            <a:ext cx="1407160" cy="1320800"/>
          </a:xfrm>
          <a:prstGeom prst="ellipse">
            <a:avLst/>
          </a:prstGeom>
          <a:gradFill flip="none" rotWithShape="1">
            <a:gsLst>
              <a:gs pos="0">
                <a:schemeClr val="accent3">
                  <a:tint val="100000"/>
                  <a:shade val="100000"/>
                  <a:satMod val="130000"/>
                  <a:alpha val="50000"/>
                </a:schemeClr>
              </a:gs>
              <a:gs pos="100000">
                <a:schemeClr val="accent3">
                  <a:tint val="50000"/>
                  <a:shade val="100000"/>
                  <a:satMod val="350000"/>
                  <a:alpha val="50000"/>
                </a:schemeClr>
              </a:gs>
            </a:gsLst>
            <a:lin ang="16200000" scaled="0"/>
            <a:tileRect/>
          </a:gra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9" name="Oval 8"/>
          <p:cNvSpPr/>
          <p:nvPr/>
        </p:nvSpPr>
        <p:spPr>
          <a:xfrm>
            <a:off x="2165774" y="1831867"/>
            <a:ext cx="4502912" cy="4226560"/>
          </a:xfrm>
          <a:prstGeom prst="ellipse">
            <a:avLst/>
          </a:prstGeom>
          <a:gradFill flip="none" rotWithShape="1">
            <a:gsLst>
              <a:gs pos="0">
                <a:schemeClr val="bg1">
                  <a:lumMod val="50000"/>
                  <a:alpha val="50000"/>
                </a:schemeClr>
              </a:gs>
              <a:gs pos="100000">
                <a:schemeClr val="bg1">
                  <a:lumMod val="75000"/>
                  <a:alpha val="50000"/>
                </a:schemeClr>
              </a:gs>
            </a:gsLst>
            <a:lin ang="16200000" scaled="0"/>
            <a:tileRect/>
          </a:grad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5162961" y="1638232"/>
            <a:ext cx="2167467" cy="646331"/>
          </a:xfrm>
          <a:prstGeom prst="rect">
            <a:avLst/>
          </a:prstGeom>
          <a:noFill/>
        </p:spPr>
        <p:txBody>
          <a:bodyPr wrap="square" rtlCol="0">
            <a:spAutoFit/>
          </a:bodyPr>
          <a:lstStyle/>
          <a:p>
            <a:pPr algn="r"/>
            <a:r>
              <a:rPr lang="en-US" b="1" dirty="0" smtClean="0"/>
              <a:t>Mouse Neurological</a:t>
            </a:r>
          </a:p>
          <a:p>
            <a:pPr algn="r"/>
            <a:r>
              <a:rPr lang="en-US" b="1" dirty="0" smtClean="0"/>
              <a:t>2466</a:t>
            </a:r>
            <a:endParaRPr lang="en-US" b="1" dirty="0"/>
          </a:p>
        </p:txBody>
      </p:sp>
      <p:sp>
        <p:nvSpPr>
          <p:cNvPr id="11" name="TextBox 10"/>
          <p:cNvSpPr txBox="1"/>
          <p:nvPr/>
        </p:nvSpPr>
        <p:spPr>
          <a:xfrm>
            <a:off x="3130973" y="6058427"/>
            <a:ext cx="797562" cy="769441"/>
          </a:xfrm>
          <a:prstGeom prst="rect">
            <a:avLst/>
          </a:prstGeom>
          <a:noFill/>
        </p:spPr>
        <p:txBody>
          <a:bodyPr wrap="square" rtlCol="0">
            <a:spAutoFit/>
          </a:bodyPr>
          <a:lstStyle/>
          <a:p>
            <a:pPr algn="ctr"/>
            <a:r>
              <a:rPr lang="en-US" sz="1600" b="1" dirty="0" smtClean="0"/>
              <a:t>115</a:t>
            </a:r>
          </a:p>
          <a:p>
            <a:pPr algn="ctr"/>
            <a:r>
              <a:rPr lang="en-US" sz="1400" dirty="0" smtClean="0"/>
              <a:t>4.7%</a:t>
            </a:r>
          </a:p>
          <a:p>
            <a:pPr algn="ctr"/>
            <a:r>
              <a:rPr lang="en-US" sz="1400" dirty="0" smtClean="0"/>
              <a:t>38.7%</a:t>
            </a:r>
            <a:endParaRPr lang="en-US" sz="1400" dirty="0"/>
          </a:p>
        </p:txBody>
      </p:sp>
      <p:sp>
        <p:nvSpPr>
          <p:cNvPr id="12" name="TextBox 11"/>
          <p:cNvSpPr txBox="1"/>
          <p:nvPr/>
        </p:nvSpPr>
        <p:spPr>
          <a:xfrm>
            <a:off x="1368212" y="2765925"/>
            <a:ext cx="797562" cy="769441"/>
          </a:xfrm>
          <a:prstGeom prst="rect">
            <a:avLst/>
          </a:prstGeom>
          <a:noFill/>
        </p:spPr>
        <p:txBody>
          <a:bodyPr wrap="square" rtlCol="0">
            <a:spAutoFit/>
          </a:bodyPr>
          <a:lstStyle/>
          <a:p>
            <a:pPr algn="ctr"/>
            <a:r>
              <a:rPr lang="en-US" sz="1600" b="1" dirty="0" smtClean="0"/>
              <a:t>603</a:t>
            </a:r>
          </a:p>
          <a:p>
            <a:pPr algn="ctr"/>
            <a:r>
              <a:rPr lang="en-US" sz="1400" dirty="0" smtClean="0"/>
              <a:t>24.5%</a:t>
            </a:r>
          </a:p>
          <a:p>
            <a:pPr algn="ctr"/>
            <a:r>
              <a:rPr lang="en-US" sz="1400" dirty="0" smtClean="0"/>
              <a:t>42.3%</a:t>
            </a:r>
            <a:endParaRPr lang="en-US" sz="1400" dirty="0"/>
          </a:p>
        </p:txBody>
      </p:sp>
      <p:sp>
        <p:nvSpPr>
          <p:cNvPr id="13" name="TextBox 12"/>
          <p:cNvSpPr txBox="1"/>
          <p:nvPr/>
        </p:nvSpPr>
        <p:spPr>
          <a:xfrm>
            <a:off x="6492238" y="2474341"/>
            <a:ext cx="797562" cy="769441"/>
          </a:xfrm>
          <a:prstGeom prst="rect">
            <a:avLst/>
          </a:prstGeom>
          <a:noFill/>
        </p:spPr>
        <p:txBody>
          <a:bodyPr wrap="square" rtlCol="0">
            <a:spAutoFit/>
          </a:bodyPr>
          <a:lstStyle/>
          <a:p>
            <a:pPr algn="ctr"/>
            <a:r>
              <a:rPr lang="en-US" sz="1600" b="1" dirty="0" smtClean="0"/>
              <a:t>704</a:t>
            </a:r>
          </a:p>
          <a:p>
            <a:pPr algn="ctr"/>
            <a:r>
              <a:rPr lang="en-US" sz="1400" dirty="0" smtClean="0"/>
              <a:t>28.5%</a:t>
            </a:r>
          </a:p>
          <a:p>
            <a:pPr algn="ctr"/>
            <a:r>
              <a:rPr lang="en-US" sz="1400" dirty="0" smtClean="0"/>
              <a:t>33.0%</a:t>
            </a:r>
            <a:endParaRPr lang="en-US" sz="1400" dirty="0"/>
          </a:p>
        </p:txBody>
      </p:sp>
      <p:sp>
        <p:nvSpPr>
          <p:cNvPr id="16" name="Title 1"/>
          <p:cNvSpPr>
            <a:spLocks noGrp="1"/>
          </p:cNvSpPr>
          <p:nvPr>
            <p:ph type="title"/>
          </p:nvPr>
        </p:nvSpPr>
        <p:spPr>
          <a:xfrm>
            <a:off x="0" y="274638"/>
            <a:ext cx="9144000" cy="689676"/>
          </a:xfrm>
        </p:spPr>
        <p:txBody>
          <a:bodyPr>
            <a:noAutofit/>
          </a:bodyPr>
          <a:lstStyle/>
          <a:p>
            <a:r>
              <a:rPr lang="en-US" sz="3200" dirty="0" smtClean="0"/>
              <a:t>Overlap between human and mouse phenotypes</a:t>
            </a: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Oval 3"/>
          <p:cNvSpPr/>
          <p:nvPr/>
        </p:nvSpPr>
        <p:spPr>
          <a:xfrm>
            <a:off x="457200" y="3737362"/>
            <a:ext cx="720000" cy="720000"/>
          </a:xfrm>
          <a:prstGeom prst="ellipse">
            <a:avLst/>
          </a:prstGeom>
          <a:gradFill flip="none" rotWithShape="1">
            <a:gsLst>
              <a:gs pos="0">
                <a:schemeClr val="accent2">
                  <a:tint val="100000"/>
                  <a:shade val="100000"/>
                  <a:satMod val="130000"/>
                  <a:alpha val="50000"/>
                </a:schemeClr>
              </a:gs>
              <a:gs pos="100000">
                <a:schemeClr val="accent2">
                  <a:tint val="50000"/>
                  <a:shade val="100000"/>
                  <a:satMod val="350000"/>
                  <a:alpha val="50000"/>
                </a:schemeClr>
              </a:gs>
            </a:gsLst>
            <a:lin ang="16200000" scaled="0"/>
            <a:tileRect/>
          </a:gra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5" name="Oval 4"/>
          <p:cNvSpPr/>
          <p:nvPr/>
        </p:nvSpPr>
        <p:spPr>
          <a:xfrm>
            <a:off x="457200" y="826851"/>
            <a:ext cx="720000" cy="720000"/>
          </a:xfrm>
          <a:prstGeom prst="ellipse">
            <a:avLst/>
          </a:prstGeom>
          <a:gradFill flip="none" rotWithShape="1">
            <a:gsLst>
              <a:gs pos="0">
                <a:schemeClr val="accent1">
                  <a:tint val="100000"/>
                  <a:shade val="100000"/>
                  <a:satMod val="130000"/>
                  <a:alpha val="50000"/>
                </a:schemeClr>
              </a:gs>
              <a:gs pos="100000">
                <a:schemeClr val="accent1">
                  <a:tint val="50000"/>
                  <a:shade val="100000"/>
                  <a:satMod val="350000"/>
                  <a:alpha val="50000"/>
                </a:schemeClr>
              </a:gs>
            </a:gsLst>
            <a:lin ang="16200000" scaled="0"/>
            <a:tileRect/>
          </a:gradFill>
          <a:ln>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457200" y="2283812"/>
            <a:ext cx="720000" cy="720000"/>
          </a:xfrm>
          <a:prstGeom prst="ellipse">
            <a:avLst/>
          </a:prstGeom>
          <a:gradFill flip="none" rotWithShape="1">
            <a:gsLst>
              <a:gs pos="0">
                <a:schemeClr val="accent3">
                  <a:tint val="100000"/>
                  <a:shade val="100000"/>
                  <a:satMod val="130000"/>
                  <a:alpha val="50000"/>
                </a:schemeClr>
              </a:gs>
              <a:gs pos="100000">
                <a:schemeClr val="accent3">
                  <a:tint val="50000"/>
                  <a:shade val="100000"/>
                  <a:satMod val="350000"/>
                  <a:alpha val="50000"/>
                </a:schemeClr>
              </a:gs>
            </a:gsLst>
            <a:lin ang="16200000" scaled="0"/>
            <a:tileRect/>
          </a:gra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7" name="TextBox 6"/>
          <p:cNvSpPr txBox="1"/>
          <p:nvPr/>
        </p:nvSpPr>
        <p:spPr>
          <a:xfrm>
            <a:off x="1473200" y="84670"/>
            <a:ext cx="2184400" cy="1384995"/>
          </a:xfrm>
          <a:prstGeom prst="rect">
            <a:avLst/>
          </a:prstGeom>
          <a:noFill/>
        </p:spPr>
        <p:txBody>
          <a:bodyPr wrap="square" rtlCol="0">
            <a:spAutoFit/>
          </a:bodyPr>
          <a:lstStyle/>
          <a:p>
            <a:r>
              <a:rPr lang="en-US" sz="1400" u="sng" dirty="0" smtClean="0"/>
              <a:t>Phenotypes (</a:t>
            </a:r>
            <a:r>
              <a:rPr lang="en-US" sz="1400" u="sng" dirty="0" err="1" smtClean="0"/>
              <a:t>MeSH</a:t>
            </a:r>
            <a:r>
              <a:rPr lang="en-US" sz="1400" u="sng" dirty="0" smtClean="0"/>
              <a:t>)</a:t>
            </a:r>
          </a:p>
          <a:p>
            <a:pPr marL="177800" indent="-177800">
              <a:buFont typeface="Arial"/>
              <a:buChar char="•"/>
            </a:pPr>
            <a:r>
              <a:rPr lang="en-US" sz="1400" dirty="0" smtClean="0">
                <a:solidFill>
                  <a:schemeClr val="accent5">
                    <a:lumMod val="75000"/>
                  </a:schemeClr>
                </a:solidFill>
              </a:rPr>
              <a:t>Schizophrenia</a:t>
            </a:r>
          </a:p>
          <a:p>
            <a:pPr marL="177800" indent="-177800">
              <a:buFont typeface="Arial"/>
              <a:buChar char="•"/>
            </a:pPr>
            <a:r>
              <a:rPr lang="en-US" sz="1400" dirty="0" smtClean="0"/>
              <a:t>Bipolar Disorder</a:t>
            </a:r>
          </a:p>
          <a:p>
            <a:pPr marL="177800" indent="-177800">
              <a:buFont typeface="Arial"/>
              <a:buChar char="•"/>
            </a:pPr>
            <a:r>
              <a:rPr lang="en-US" sz="1400" dirty="0" smtClean="0"/>
              <a:t>Alcoholism</a:t>
            </a:r>
          </a:p>
          <a:p>
            <a:pPr marL="177800" indent="-177800">
              <a:buFont typeface="Arial"/>
              <a:buChar char="•"/>
            </a:pPr>
            <a:r>
              <a:rPr lang="en-US" sz="1400" dirty="0" smtClean="0"/>
              <a:t>Autism</a:t>
            </a:r>
          </a:p>
          <a:p>
            <a:pPr marL="177800" indent="-177800"/>
            <a:r>
              <a:rPr lang="en-US" sz="1400" dirty="0" smtClean="0"/>
              <a:t>	</a:t>
            </a:r>
            <a:endParaRPr lang="en-US" sz="1600" dirty="0"/>
          </a:p>
        </p:txBody>
      </p:sp>
      <p:sp>
        <p:nvSpPr>
          <p:cNvPr id="8" name="TextBox 7"/>
          <p:cNvSpPr txBox="1"/>
          <p:nvPr/>
        </p:nvSpPr>
        <p:spPr>
          <a:xfrm>
            <a:off x="3581396" y="84670"/>
            <a:ext cx="2446871" cy="1600438"/>
          </a:xfrm>
          <a:prstGeom prst="rect">
            <a:avLst/>
          </a:prstGeom>
          <a:noFill/>
        </p:spPr>
        <p:txBody>
          <a:bodyPr wrap="square" rtlCol="0">
            <a:spAutoFit/>
          </a:bodyPr>
          <a:lstStyle/>
          <a:p>
            <a:r>
              <a:rPr lang="en-US" sz="1400" u="sng" dirty="0" smtClean="0"/>
              <a:t>Pathways</a:t>
            </a:r>
          </a:p>
          <a:p>
            <a:pPr marL="177800" indent="-177800">
              <a:buFont typeface="Arial"/>
              <a:buChar char="•"/>
            </a:pPr>
            <a:r>
              <a:rPr lang="en-US" sz="1400" dirty="0" err="1" smtClean="0">
                <a:solidFill>
                  <a:srgbClr val="31859C"/>
                </a:solidFill>
              </a:rPr>
              <a:t>Neuroactive</a:t>
            </a:r>
            <a:r>
              <a:rPr lang="en-US" sz="1400" dirty="0" smtClean="0">
                <a:solidFill>
                  <a:srgbClr val="31859C"/>
                </a:solidFill>
              </a:rPr>
              <a:t> </a:t>
            </a:r>
            <a:r>
              <a:rPr lang="en-US" sz="1400" dirty="0" err="1" smtClean="0">
                <a:solidFill>
                  <a:srgbClr val="31859C"/>
                </a:solidFill>
              </a:rPr>
              <a:t>ligand</a:t>
            </a:r>
            <a:r>
              <a:rPr lang="en-US" sz="1400" dirty="0" smtClean="0">
                <a:solidFill>
                  <a:srgbClr val="31859C"/>
                </a:solidFill>
              </a:rPr>
              <a:t>-receptors</a:t>
            </a:r>
          </a:p>
          <a:p>
            <a:pPr marL="177800" indent="-177800">
              <a:buFont typeface="Arial"/>
              <a:buChar char="•"/>
            </a:pPr>
            <a:r>
              <a:rPr lang="en-US" sz="1400" dirty="0" smtClean="0"/>
              <a:t>Calcium signaling</a:t>
            </a:r>
          </a:p>
          <a:p>
            <a:pPr marL="177800" indent="-177800">
              <a:buFont typeface="Arial"/>
              <a:buChar char="•"/>
            </a:pPr>
            <a:r>
              <a:rPr lang="en-US" sz="1400" dirty="0" err="1" smtClean="0"/>
              <a:t>Heterotrimeric</a:t>
            </a:r>
            <a:r>
              <a:rPr lang="en-US" sz="1400" dirty="0" smtClean="0"/>
              <a:t> G</a:t>
            </a:r>
          </a:p>
          <a:p>
            <a:pPr marL="177800" indent="-177800">
              <a:buFont typeface="Arial"/>
              <a:buChar char="•"/>
            </a:pPr>
            <a:r>
              <a:rPr lang="en-US" sz="1400" dirty="0" smtClean="0"/>
              <a:t>Glutamate Receptors</a:t>
            </a:r>
          </a:p>
          <a:p>
            <a:pPr marL="177800" indent="-177800">
              <a:buFont typeface="Arial"/>
              <a:buChar char="•"/>
            </a:pPr>
            <a:r>
              <a:rPr lang="en-US" sz="1400" dirty="0" smtClean="0"/>
              <a:t>Long term depression</a:t>
            </a:r>
          </a:p>
          <a:p>
            <a:pPr marL="177800" indent="-177800">
              <a:buFont typeface="Arial"/>
              <a:buChar char="•"/>
            </a:pPr>
            <a:r>
              <a:rPr lang="en-US" sz="1400" dirty="0" smtClean="0"/>
              <a:t>Long term </a:t>
            </a:r>
            <a:r>
              <a:rPr lang="en-US" sz="1400" dirty="0" err="1" smtClean="0"/>
              <a:t>potentiation</a:t>
            </a:r>
            <a:endParaRPr lang="en-US" sz="1400" dirty="0"/>
          </a:p>
        </p:txBody>
      </p:sp>
      <p:sp>
        <p:nvSpPr>
          <p:cNvPr id="9" name="TextBox 8"/>
          <p:cNvSpPr txBox="1"/>
          <p:nvPr/>
        </p:nvSpPr>
        <p:spPr>
          <a:xfrm>
            <a:off x="6197612" y="84670"/>
            <a:ext cx="2946388" cy="1169551"/>
          </a:xfrm>
          <a:prstGeom prst="rect">
            <a:avLst/>
          </a:prstGeom>
          <a:noFill/>
        </p:spPr>
        <p:txBody>
          <a:bodyPr wrap="square" rtlCol="0">
            <a:spAutoFit/>
          </a:bodyPr>
          <a:lstStyle/>
          <a:p>
            <a:r>
              <a:rPr lang="en-US" sz="1400" u="sng" dirty="0" smtClean="0"/>
              <a:t>GO BP</a:t>
            </a:r>
          </a:p>
          <a:p>
            <a:pPr marL="177800" indent="-177800">
              <a:buFont typeface="Arial"/>
              <a:buChar char="•"/>
            </a:pPr>
            <a:r>
              <a:rPr lang="en-US" sz="1400" dirty="0" smtClean="0">
                <a:solidFill>
                  <a:srgbClr val="31859C"/>
                </a:solidFill>
              </a:rPr>
              <a:t>Synaptic transmission</a:t>
            </a:r>
          </a:p>
          <a:p>
            <a:pPr marL="177800" indent="-177800">
              <a:buFont typeface="Arial"/>
              <a:buChar char="•"/>
            </a:pPr>
            <a:r>
              <a:rPr lang="en-US" sz="1400" dirty="0" smtClean="0"/>
              <a:t>G protein signaling</a:t>
            </a:r>
          </a:p>
          <a:p>
            <a:pPr marL="177800" indent="-177800">
              <a:buFont typeface="Arial"/>
              <a:buChar char="•"/>
            </a:pPr>
            <a:r>
              <a:rPr lang="en-US" sz="1400" dirty="0" smtClean="0">
                <a:solidFill>
                  <a:srgbClr val="31859C"/>
                </a:solidFill>
              </a:rPr>
              <a:t>Nervous system development</a:t>
            </a:r>
          </a:p>
          <a:p>
            <a:pPr marL="177800" indent="-177800">
              <a:buFont typeface="Arial"/>
              <a:buChar char="•"/>
            </a:pPr>
            <a:r>
              <a:rPr lang="en-US" sz="1400" dirty="0" err="1" smtClean="0">
                <a:solidFill>
                  <a:srgbClr val="000000"/>
                </a:solidFill>
              </a:rPr>
              <a:t>cAMP</a:t>
            </a:r>
            <a:r>
              <a:rPr lang="en-US" sz="1400" dirty="0" smtClean="0">
                <a:solidFill>
                  <a:srgbClr val="000000"/>
                </a:solidFill>
              </a:rPr>
              <a:t> signaling</a:t>
            </a:r>
            <a:endParaRPr lang="en-US" sz="1400" dirty="0">
              <a:solidFill>
                <a:srgbClr val="000000"/>
              </a:solidFill>
            </a:endParaRPr>
          </a:p>
        </p:txBody>
      </p:sp>
      <p:sp>
        <p:nvSpPr>
          <p:cNvPr id="11" name="TextBox 10"/>
          <p:cNvSpPr txBox="1"/>
          <p:nvPr/>
        </p:nvSpPr>
        <p:spPr>
          <a:xfrm>
            <a:off x="1473200" y="1989440"/>
            <a:ext cx="2184400" cy="984885"/>
          </a:xfrm>
          <a:prstGeom prst="rect">
            <a:avLst/>
          </a:prstGeom>
          <a:noFill/>
        </p:spPr>
        <p:txBody>
          <a:bodyPr wrap="square" rtlCol="0">
            <a:spAutoFit/>
          </a:bodyPr>
          <a:lstStyle/>
          <a:p>
            <a:r>
              <a:rPr lang="en-US" sz="1400" u="sng" dirty="0" smtClean="0"/>
              <a:t>Phenotypes (</a:t>
            </a:r>
            <a:r>
              <a:rPr lang="en-US" sz="1400" u="sng" dirty="0" err="1" smtClean="0"/>
              <a:t>MeSH</a:t>
            </a:r>
            <a:r>
              <a:rPr lang="en-US" sz="1400" u="sng" dirty="0" smtClean="0"/>
              <a:t>)</a:t>
            </a:r>
          </a:p>
          <a:p>
            <a:pPr marL="177800" indent="-177800">
              <a:buFont typeface="Arial"/>
              <a:buChar char="•"/>
            </a:pPr>
            <a:r>
              <a:rPr lang="en-US" sz="1400" dirty="0" smtClean="0"/>
              <a:t>Mental retardation</a:t>
            </a:r>
          </a:p>
          <a:p>
            <a:pPr marL="177800" indent="-177800">
              <a:buFont typeface="Arial"/>
              <a:buChar char="•"/>
            </a:pPr>
            <a:r>
              <a:rPr lang="en-US" sz="1400" dirty="0" smtClean="0"/>
              <a:t>Huntington Disease</a:t>
            </a:r>
          </a:p>
          <a:p>
            <a:pPr marL="177800" indent="-177800"/>
            <a:endParaRPr lang="en-US" sz="1600" dirty="0"/>
          </a:p>
        </p:txBody>
      </p:sp>
      <p:sp>
        <p:nvSpPr>
          <p:cNvPr id="12" name="TextBox 11"/>
          <p:cNvSpPr txBox="1"/>
          <p:nvPr/>
        </p:nvSpPr>
        <p:spPr>
          <a:xfrm>
            <a:off x="3581396" y="1989440"/>
            <a:ext cx="2446871" cy="523220"/>
          </a:xfrm>
          <a:prstGeom prst="rect">
            <a:avLst/>
          </a:prstGeom>
          <a:noFill/>
        </p:spPr>
        <p:txBody>
          <a:bodyPr wrap="square" rtlCol="0">
            <a:spAutoFit/>
          </a:bodyPr>
          <a:lstStyle/>
          <a:p>
            <a:r>
              <a:rPr lang="en-US" sz="1400" u="sng" dirty="0" smtClean="0"/>
              <a:t>Pathways</a:t>
            </a:r>
          </a:p>
          <a:p>
            <a:pPr marL="177800" indent="-177800">
              <a:buFont typeface="Arial"/>
              <a:buChar char="•"/>
            </a:pPr>
            <a:r>
              <a:rPr lang="en-US" sz="1400" dirty="0" smtClean="0">
                <a:solidFill>
                  <a:srgbClr val="31859C"/>
                </a:solidFill>
              </a:rPr>
              <a:t>Neurodegenerative diseases</a:t>
            </a:r>
            <a:endParaRPr lang="en-US" sz="1400" dirty="0">
              <a:solidFill>
                <a:srgbClr val="31859C"/>
              </a:solidFill>
            </a:endParaRPr>
          </a:p>
        </p:txBody>
      </p:sp>
      <p:sp>
        <p:nvSpPr>
          <p:cNvPr id="13" name="TextBox 12"/>
          <p:cNvSpPr txBox="1"/>
          <p:nvPr/>
        </p:nvSpPr>
        <p:spPr>
          <a:xfrm>
            <a:off x="6197612" y="1989440"/>
            <a:ext cx="2946388" cy="738664"/>
          </a:xfrm>
          <a:prstGeom prst="rect">
            <a:avLst/>
          </a:prstGeom>
          <a:noFill/>
        </p:spPr>
        <p:txBody>
          <a:bodyPr wrap="square" rtlCol="0">
            <a:spAutoFit/>
          </a:bodyPr>
          <a:lstStyle/>
          <a:p>
            <a:r>
              <a:rPr lang="en-US" sz="1400" u="sng" dirty="0" smtClean="0"/>
              <a:t>GO BP</a:t>
            </a:r>
          </a:p>
          <a:p>
            <a:pPr marL="177800" indent="-177800">
              <a:buFont typeface="Arial"/>
              <a:buChar char="•"/>
            </a:pPr>
            <a:r>
              <a:rPr lang="en-US" sz="1400" dirty="0" smtClean="0">
                <a:solidFill>
                  <a:srgbClr val="31859C"/>
                </a:solidFill>
              </a:rPr>
              <a:t>Nervous system development</a:t>
            </a:r>
          </a:p>
          <a:p>
            <a:pPr marL="177800" indent="-177800">
              <a:buFont typeface="Arial"/>
              <a:buChar char="•"/>
            </a:pPr>
            <a:endParaRPr lang="en-US" sz="1400" dirty="0" smtClean="0"/>
          </a:p>
        </p:txBody>
      </p:sp>
      <p:sp>
        <p:nvSpPr>
          <p:cNvPr id="14" name="TextBox 13"/>
          <p:cNvSpPr txBox="1"/>
          <p:nvPr/>
        </p:nvSpPr>
        <p:spPr>
          <a:xfrm>
            <a:off x="1473200" y="3018751"/>
            <a:ext cx="2184400" cy="1846659"/>
          </a:xfrm>
          <a:prstGeom prst="rect">
            <a:avLst/>
          </a:prstGeom>
          <a:noFill/>
        </p:spPr>
        <p:txBody>
          <a:bodyPr wrap="square" rtlCol="0">
            <a:spAutoFit/>
          </a:bodyPr>
          <a:lstStyle/>
          <a:p>
            <a:r>
              <a:rPr lang="en-US" sz="1400" u="sng" dirty="0" smtClean="0"/>
              <a:t>Phenotypes (</a:t>
            </a:r>
            <a:r>
              <a:rPr lang="en-US" sz="1400" u="sng" dirty="0" err="1" smtClean="0"/>
              <a:t>MeSH</a:t>
            </a:r>
            <a:r>
              <a:rPr lang="en-US" sz="1400" u="sng" dirty="0" smtClean="0"/>
              <a:t>)</a:t>
            </a:r>
          </a:p>
          <a:p>
            <a:pPr marL="177800" indent="-177800">
              <a:buFont typeface="Arial"/>
              <a:buChar char="•"/>
            </a:pPr>
            <a:r>
              <a:rPr lang="en-US" sz="1400" dirty="0" smtClean="0"/>
              <a:t>Alzheimer</a:t>
            </a:r>
          </a:p>
          <a:p>
            <a:pPr marL="177800" indent="-177800">
              <a:buFont typeface="Arial"/>
              <a:buChar char="•"/>
            </a:pPr>
            <a:r>
              <a:rPr lang="en-US" sz="1400" dirty="0" smtClean="0"/>
              <a:t>Stroke</a:t>
            </a:r>
          </a:p>
          <a:p>
            <a:pPr marL="177800" indent="-177800">
              <a:buFont typeface="Arial"/>
              <a:buChar char="•"/>
            </a:pPr>
            <a:r>
              <a:rPr lang="en-US" sz="1400" dirty="0" smtClean="0"/>
              <a:t>Parkinson</a:t>
            </a:r>
          </a:p>
          <a:p>
            <a:pPr marL="177800" indent="-177800">
              <a:buFont typeface="Arial"/>
              <a:buChar char="•"/>
            </a:pPr>
            <a:r>
              <a:rPr lang="en-US" sz="1400" dirty="0" smtClean="0">
                <a:solidFill>
                  <a:srgbClr val="31859C"/>
                </a:solidFill>
              </a:rPr>
              <a:t>Schizophrenia</a:t>
            </a:r>
          </a:p>
          <a:p>
            <a:pPr marL="177800" indent="-177800">
              <a:buFont typeface="Arial"/>
              <a:buChar char="•"/>
            </a:pPr>
            <a:r>
              <a:rPr lang="en-US" sz="1400" dirty="0" smtClean="0"/>
              <a:t>Deafness</a:t>
            </a:r>
          </a:p>
          <a:p>
            <a:pPr marL="177800" indent="-177800">
              <a:buFont typeface="Arial"/>
              <a:buChar char="•"/>
            </a:pPr>
            <a:r>
              <a:rPr lang="en-US" sz="1400" dirty="0" smtClean="0"/>
              <a:t>Ataxia</a:t>
            </a:r>
          </a:p>
          <a:p>
            <a:pPr marL="177800" indent="-177800">
              <a:buFont typeface="Arial"/>
              <a:buChar char="•"/>
            </a:pPr>
            <a:endParaRPr lang="en-US" sz="1600" dirty="0"/>
          </a:p>
        </p:txBody>
      </p:sp>
      <p:sp>
        <p:nvSpPr>
          <p:cNvPr id="15" name="TextBox 14"/>
          <p:cNvSpPr txBox="1"/>
          <p:nvPr/>
        </p:nvSpPr>
        <p:spPr>
          <a:xfrm>
            <a:off x="3581396" y="3018751"/>
            <a:ext cx="2446871" cy="1384995"/>
          </a:xfrm>
          <a:prstGeom prst="rect">
            <a:avLst/>
          </a:prstGeom>
          <a:noFill/>
        </p:spPr>
        <p:txBody>
          <a:bodyPr wrap="square" rtlCol="0">
            <a:spAutoFit/>
          </a:bodyPr>
          <a:lstStyle/>
          <a:p>
            <a:r>
              <a:rPr lang="en-US" sz="1400" u="sng" dirty="0" smtClean="0"/>
              <a:t>Pathways</a:t>
            </a:r>
          </a:p>
          <a:p>
            <a:pPr marL="177800" indent="-177800">
              <a:buFont typeface="Arial"/>
              <a:buChar char="•"/>
            </a:pPr>
            <a:r>
              <a:rPr lang="en-US" sz="1400" dirty="0" smtClean="0">
                <a:solidFill>
                  <a:srgbClr val="31859C"/>
                </a:solidFill>
              </a:rPr>
              <a:t>Neurodegenerative diseases</a:t>
            </a:r>
          </a:p>
          <a:p>
            <a:pPr marL="177800" indent="-177800">
              <a:buFont typeface="Arial"/>
              <a:buChar char="•"/>
            </a:pPr>
            <a:r>
              <a:rPr lang="en-US" sz="1400" dirty="0" err="1" smtClean="0"/>
              <a:t>Adipocytokine</a:t>
            </a:r>
            <a:endParaRPr lang="en-US" sz="1400" dirty="0" smtClean="0"/>
          </a:p>
          <a:p>
            <a:pPr marL="177800" indent="-177800">
              <a:buFont typeface="Arial"/>
              <a:buChar char="•"/>
            </a:pPr>
            <a:r>
              <a:rPr lang="en-US" sz="1400" dirty="0" smtClean="0"/>
              <a:t>Complement Cascade</a:t>
            </a:r>
          </a:p>
          <a:p>
            <a:pPr marL="177800" indent="-177800">
              <a:buFont typeface="Arial"/>
              <a:buChar char="•"/>
            </a:pPr>
            <a:r>
              <a:rPr lang="en-US" sz="1400" dirty="0" err="1" smtClean="0">
                <a:solidFill>
                  <a:srgbClr val="31859C"/>
                </a:solidFill>
              </a:rPr>
              <a:t>Neuroactive</a:t>
            </a:r>
            <a:r>
              <a:rPr lang="en-US" sz="1400" dirty="0" smtClean="0">
                <a:solidFill>
                  <a:srgbClr val="31859C"/>
                </a:solidFill>
              </a:rPr>
              <a:t> </a:t>
            </a:r>
            <a:r>
              <a:rPr lang="en-US" sz="1400" dirty="0" err="1" smtClean="0">
                <a:solidFill>
                  <a:srgbClr val="31859C"/>
                </a:solidFill>
              </a:rPr>
              <a:t>ligand</a:t>
            </a:r>
            <a:r>
              <a:rPr lang="en-US" sz="1400" dirty="0" smtClean="0">
                <a:solidFill>
                  <a:srgbClr val="31859C"/>
                </a:solidFill>
              </a:rPr>
              <a:t>-receptors</a:t>
            </a:r>
          </a:p>
          <a:p>
            <a:pPr marL="177800" indent="-177800">
              <a:buFont typeface="Arial"/>
              <a:buChar char="•"/>
            </a:pPr>
            <a:r>
              <a:rPr lang="en-US" sz="1400" dirty="0" smtClean="0"/>
              <a:t>Type-I Diabetes</a:t>
            </a:r>
          </a:p>
        </p:txBody>
      </p:sp>
      <p:sp>
        <p:nvSpPr>
          <p:cNvPr id="16" name="TextBox 15"/>
          <p:cNvSpPr txBox="1"/>
          <p:nvPr/>
        </p:nvSpPr>
        <p:spPr>
          <a:xfrm>
            <a:off x="6197612" y="3018751"/>
            <a:ext cx="2946388" cy="2246769"/>
          </a:xfrm>
          <a:prstGeom prst="rect">
            <a:avLst/>
          </a:prstGeom>
          <a:noFill/>
        </p:spPr>
        <p:txBody>
          <a:bodyPr wrap="square" rtlCol="0">
            <a:spAutoFit/>
          </a:bodyPr>
          <a:lstStyle/>
          <a:p>
            <a:r>
              <a:rPr lang="en-US" sz="1400" u="sng" dirty="0" smtClean="0"/>
              <a:t>GO BP</a:t>
            </a:r>
          </a:p>
          <a:p>
            <a:pPr marL="177800" indent="-177800">
              <a:buFont typeface="Arial"/>
              <a:buChar char="•"/>
            </a:pPr>
            <a:r>
              <a:rPr lang="en-US" sz="1400" dirty="0" smtClean="0"/>
              <a:t>Sensory perception</a:t>
            </a:r>
          </a:p>
          <a:p>
            <a:pPr marL="177800" indent="-177800">
              <a:buFont typeface="Arial"/>
              <a:buChar char="•"/>
            </a:pPr>
            <a:r>
              <a:rPr lang="en-US" sz="1400" dirty="0" smtClean="0">
                <a:solidFill>
                  <a:srgbClr val="31859C"/>
                </a:solidFill>
              </a:rPr>
              <a:t>Synaptic transmission</a:t>
            </a:r>
          </a:p>
          <a:p>
            <a:pPr marL="177800" indent="-177800">
              <a:buFont typeface="Arial"/>
              <a:buChar char="•"/>
            </a:pPr>
            <a:r>
              <a:rPr lang="en-US" sz="1400" dirty="0" smtClean="0">
                <a:solidFill>
                  <a:srgbClr val="31859C"/>
                </a:solidFill>
              </a:rPr>
              <a:t>Nervous system development</a:t>
            </a:r>
          </a:p>
          <a:p>
            <a:pPr marL="177800" indent="-177800">
              <a:buFont typeface="Arial"/>
              <a:buChar char="•"/>
            </a:pPr>
            <a:r>
              <a:rPr lang="en-US" sz="1400" dirty="0" smtClean="0"/>
              <a:t>Response to wounding</a:t>
            </a:r>
          </a:p>
          <a:p>
            <a:pPr marL="177800" indent="-177800">
              <a:buFont typeface="Arial"/>
              <a:buChar char="•"/>
            </a:pPr>
            <a:r>
              <a:rPr lang="en-US" sz="1400" dirty="0" smtClean="0"/>
              <a:t>Cell death</a:t>
            </a:r>
          </a:p>
          <a:p>
            <a:pPr marL="177800" indent="-177800">
              <a:buFont typeface="Arial"/>
              <a:buChar char="•"/>
            </a:pPr>
            <a:r>
              <a:rPr lang="en-US" sz="1400" dirty="0" smtClean="0"/>
              <a:t>Electron transport chain / Oxidative metabolism</a:t>
            </a:r>
          </a:p>
          <a:p>
            <a:pPr marL="177800" indent="-177800">
              <a:buFont typeface="Arial"/>
              <a:buChar char="•"/>
            </a:pPr>
            <a:r>
              <a:rPr lang="en-US" sz="1400" dirty="0" smtClean="0"/>
              <a:t>Response to oxidative stress</a:t>
            </a:r>
          </a:p>
          <a:p>
            <a:pPr marL="177800" indent="-177800">
              <a:buFont typeface="Arial"/>
              <a:buChar char="•"/>
            </a:pPr>
            <a:r>
              <a:rPr lang="en-US" sz="1400" dirty="0" smtClean="0"/>
              <a:t>Inflammatory response</a:t>
            </a:r>
          </a:p>
        </p:txBody>
      </p:sp>
      <p:sp>
        <p:nvSpPr>
          <p:cNvPr id="18" name="Rectangle 17"/>
          <p:cNvSpPr/>
          <p:nvPr/>
        </p:nvSpPr>
        <p:spPr>
          <a:xfrm>
            <a:off x="110071" y="144533"/>
            <a:ext cx="164153" cy="173571"/>
          </a:xfrm>
          <a:prstGeom prst="rect">
            <a:avLst/>
          </a:prstGeom>
          <a:solidFill>
            <a:schemeClr val="accent5">
              <a:lumMod val="75000"/>
            </a:schemeClr>
          </a:solidFill>
          <a:ln>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308092" y="-9084"/>
            <a:ext cx="1402865" cy="461665"/>
          </a:xfrm>
          <a:prstGeom prst="rect">
            <a:avLst/>
          </a:prstGeom>
          <a:noFill/>
        </p:spPr>
        <p:txBody>
          <a:bodyPr wrap="square" rtlCol="0">
            <a:spAutoFit/>
          </a:bodyPr>
          <a:lstStyle/>
          <a:p>
            <a:r>
              <a:rPr lang="en-US" sz="1200" dirty="0" smtClean="0"/>
              <a:t>Overlapping </a:t>
            </a:r>
          </a:p>
          <a:p>
            <a:r>
              <a:rPr lang="en-US" sz="1200" dirty="0" smtClean="0"/>
              <a:t>Term (in human)</a:t>
            </a:r>
            <a:endParaRPr lang="en-US" sz="1200" dirty="0"/>
          </a:p>
        </p:txBody>
      </p:sp>
      <p:sp>
        <p:nvSpPr>
          <p:cNvPr id="23" name="Oval 22"/>
          <p:cNvSpPr/>
          <p:nvPr/>
        </p:nvSpPr>
        <p:spPr>
          <a:xfrm>
            <a:off x="457200" y="5190247"/>
            <a:ext cx="720000" cy="720000"/>
          </a:xfrm>
          <a:prstGeom prst="ellipse">
            <a:avLst/>
          </a:prstGeom>
          <a:gradFill flip="none" rotWithShape="1">
            <a:gsLst>
              <a:gs pos="0">
                <a:schemeClr val="bg1">
                  <a:lumMod val="50000"/>
                  <a:alpha val="50000"/>
                </a:schemeClr>
              </a:gs>
              <a:gs pos="100000">
                <a:schemeClr val="bg1">
                  <a:lumMod val="75000"/>
                  <a:alpha val="50000"/>
                </a:schemeClr>
              </a:gs>
            </a:gsLst>
            <a:lin ang="16200000" scaled="0"/>
            <a:tileRect/>
          </a:grad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1473200" y="5202482"/>
            <a:ext cx="2184400" cy="1600438"/>
          </a:xfrm>
          <a:prstGeom prst="rect">
            <a:avLst/>
          </a:prstGeom>
          <a:noFill/>
        </p:spPr>
        <p:txBody>
          <a:bodyPr wrap="square" rtlCol="0">
            <a:spAutoFit/>
          </a:bodyPr>
          <a:lstStyle/>
          <a:p>
            <a:r>
              <a:rPr lang="en-US" sz="1400" u="sng" dirty="0" smtClean="0"/>
              <a:t>Phenotypes (</a:t>
            </a:r>
            <a:r>
              <a:rPr lang="en-US" sz="1400" u="sng" dirty="0" err="1" smtClean="0"/>
              <a:t>MeSH</a:t>
            </a:r>
            <a:r>
              <a:rPr lang="en-US" sz="1400" u="sng" dirty="0" smtClean="0"/>
              <a:t>)</a:t>
            </a:r>
          </a:p>
          <a:p>
            <a:pPr marL="177800" indent="-177800">
              <a:buFont typeface="Arial"/>
              <a:buChar char="•"/>
            </a:pPr>
            <a:r>
              <a:rPr lang="en-US" sz="1400" dirty="0" smtClean="0">
                <a:solidFill>
                  <a:schemeClr val="accent4">
                    <a:lumMod val="75000"/>
                  </a:schemeClr>
                </a:solidFill>
              </a:rPr>
              <a:t>Schizophrenia</a:t>
            </a:r>
          </a:p>
          <a:p>
            <a:pPr marL="177800" indent="-177800">
              <a:buFont typeface="Arial"/>
              <a:buChar char="•"/>
            </a:pPr>
            <a:r>
              <a:rPr lang="en-US" sz="1400" dirty="0" smtClean="0">
                <a:solidFill>
                  <a:schemeClr val="accent4">
                    <a:lumMod val="75000"/>
                  </a:schemeClr>
                </a:solidFill>
              </a:rPr>
              <a:t>Alzheimer</a:t>
            </a:r>
          </a:p>
          <a:p>
            <a:pPr marL="177800" indent="-177800">
              <a:buFont typeface="Arial"/>
              <a:buChar char="•"/>
            </a:pPr>
            <a:r>
              <a:rPr lang="en-US" sz="1400" dirty="0" err="1" smtClean="0"/>
              <a:t>Neuroblastoma</a:t>
            </a:r>
            <a:endParaRPr lang="en-US" sz="1400" dirty="0" smtClean="0"/>
          </a:p>
          <a:p>
            <a:pPr marL="177800" indent="-177800">
              <a:buFont typeface="Arial"/>
              <a:buChar char="•"/>
            </a:pPr>
            <a:r>
              <a:rPr lang="en-US" sz="1400" dirty="0" smtClean="0"/>
              <a:t>Retinitis </a:t>
            </a:r>
            <a:r>
              <a:rPr lang="en-US" sz="1400" dirty="0" err="1" smtClean="0"/>
              <a:t>pigmentosa</a:t>
            </a:r>
            <a:endParaRPr lang="en-US" sz="1400" dirty="0" smtClean="0"/>
          </a:p>
          <a:p>
            <a:pPr marL="177800" indent="-177800">
              <a:buFont typeface="Arial"/>
              <a:buChar char="•"/>
            </a:pPr>
            <a:r>
              <a:rPr lang="en-US" sz="1400" dirty="0" smtClean="0">
                <a:solidFill>
                  <a:srgbClr val="604A7B"/>
                </a:solidFill>
              </a:rPr>
              <a:t>Deafness</a:t>
            </a:r>
          </a:p>
          <a:p>
            <a:pPr marL="177800" indent="-177800">
              <a:buFont typeface="Arial"/>
              <a:buChar char="•"/>
            </a:pPr>
            <a:r>
              <a:rPr lang="en-US" sz="1400" dirty="0" smtClean="0"/>
              <a:t>ADHD</a:t>
            </a:r>
            <a:endParaRPr lang="en-US" sz="1600" dirty="0"/>
          </a:p>
        </p:txBody>
      </p:sp>
      <p:sp>
        <p:nvSpPr>
          <p:cNvPr id="25" name="TextBox 24"/>
          <p:cNvSpPr txBox="1"/>
          <p:nvPr/>
        </p:nvSpPr>
        <p:spPr>
          <a:xfrm>
            <a:off x="3581396" y="5202482"/>
            <a:ext cx="2446871" cy="1384995"/>
          </a:xfrm>
          <a:prstGeom prst="rect">
            <a:avLst/>
          </a:prstGeom>
          <a:noFill/>
        </p:spPr>
        <p:txBody>
          <a:bodyPr wrap="square" rtlCol="0">
            <a:spAutoFit/>
          </a:bodyPr>
          <a:lstStyle/>
          <a:p>
            <a:r>
              <a:rPr lang="en-US" sz="1400" u="sng" dirty="0" smtClean="0"/>
              <a:t>Pathways</a:t>
            </a:r>
          </a:p>
          <a:p>
            <a:pPr marL="177800" indent="-177800">
              <a:buFont typeface="Arial"/>
              <a:buChar char="•"/>
            </a:pPr>
            <a:r>
              <a:rPr lang="en-US" sz="1400" dirty="0" smtClean="0"/>
              <a:t>Axon guidance</a:t>
            </a:r>
          </a:p>
          <a:p>
            <a:pPr marL="177800" indent="-177800">
              <a:buFont typeface="Arial"/>
              <a:buChar char="•"/>
            </a:pPr>
            <a:r>
              <a:rPr lang="en-US" sz="1400" dirty="0" smtClean="0">
                <a:solidFill>
                  <a:srgbClr val="000000"/>
                </a:solidFill>
              </a:rPr>
              <a:t>colorectal cancer</a:t>
            </a:r>
          </a:p>
          <a:p>
            <a:pPr marL="177800" indent="-177800">
              <a:buFont typeface="Arial"/>
              <a:buChar char="•"/>
            </a:pPr>
            <a:r>
              <a:rPr lang="en-US" sz="1400" dirty="0" smtClean="0">
                <a:solidFill>
                  <a:srgbClr val="000000"/>
                </a:solidFill>
              </a:rPr>
              <a:t>MAPK</a:t>
            </a:r>
          </a:p>
          <a:p>
            <a:pPr marL="177800" indent="-177800">
              <a:buFont typeface="Arial"/>
              <a:buChar char="•"/>
            </a:pPr>
            <a:r>
              <a:rPr lang="en-US" sz="1400" dirty="0" err="1" smtClean="0">
                <a:solidFill>
                  <a:schemeClr val="accent4">
                    <a:lumMod val="75000"/>
                  </a:schemeClr>
                </a:solidFill>
              </a:rPr>
              <a:t>Neuroactive</a:t>
            </a:r>
            <a:r>
              <a:rPr lang="en-US" sz="1400" dirty="0" smtClean="0">
                <a:solidFill>
                  <a:schemeClr val="accent4">
                    <a:lumMod val="75000"/>
                  </a:schemeClr>
                </a:solidFill>
              </a:rPr>
              <a:t> </a:t>
            </a:r>
            <a:r>
              <a:rPr lang="en-US" sz="1400" dirty="0" err="1" smtClean="0">
                <a:solidFill>
                  <a:schemeClr val="accent4">
                    <a:lumMod val="75000"/>
                  </a:schemeClr>
                </a:solidFill>
              </a:rPr>
              <a:t>ligand</a:t>
            </a:r>
            <a:r>
              <a:rPr lang="en-US" sz="1400" dirty="0" smtClean="0">
                <a:solidFill>
                  <a:schemeClr val="accent4">
                    <a:lumMod val="75000"/>
                  </a:schemeClr>
                </a:solidFill>
              </a:rPr>
              <a:t>-receptors</a:t>
            </a:r>
          </a:p>
          <a:p>
            <a:pPr marL="177800" indent="-177800">
              <a:buFont typeface="Arial"/>
              <a:buChar char="•"/>
            </a:pPr>
            <a:r>
              <a:rPr lang="en-US" sz="1400" dirty="0" smtClean="0"/>
              <a:t>Neurodegenerative diseases</a:t>
            </a:r>
            <a:endParaRPr lang="en-US" sz="1400" dirty="0"/>
          </a:p>
        </p:txBody>
      </p:sp>
      <p:sp>
        <p:nvSpPr>
          <p:cNvPr id="26" name="TextBox 25"/>
          <p:cNvSpPr txBox="1"/>
          <p:nvPr/>
        </p:nvSpPr>
        <p:spPr>
          <a:xfrm>
            <a:off x="6197612" y="5202482"/>
            <a:ext cx="2946388" cy="1600438"/>
          </a:xfrm>
          <a:prstGeom prst="rect">
            <a:avLst/>
          </a:prstGeom>
          <a:noFill/>
        </p:spPr>
        <p:txBody>
          <a:bodyPr wrap="square" rtlCol="0">
            <a:spAutoFit/>
          </a:bodyPr>
          <a:lstStyle/>
          <a:p>
            <a:r>
              <a:rPr lang="en-US" sz="1400" u="sng" dirty="0" smtClean="0"/>
              <a:t>GO BP</a:t>
            </a:r>
          </a:p>
          <a:p>
            <a:pPr marL="177800" indent="-177800">
              <a:buFont typeface="Arial"/>
              <a:buChar char="•"/>
            </a:pPr>
            <a:r>
              <a:rPr lang="en-US" sz="1400" dirty="0" smtClean="0">
                <a:solidFill>
                  <a:schemeClr val="accent4">
                    <a:lumMod val="75000"/>
                  </a:schemeClr>
                </a:solidFill>
              </a:rPr>
              <a:t>Nervous system development</a:t>
            </a:r>
          </a:p>
          <a:p>
            <a:pPr marL="177800" indent="-177800">
              <a:buFont typeface="Arial"/>
              <a:buChar char="•"/>
            </a:pPr>
            <a:r>
              <a:rPr lang="en-US" sz="1400" dirty="0" smtClean="0">
                <a:solidFill>
                  <a:schemeClr val="accent4">
                    <a:lumMod val="75000"/>
                  </a:schemeClr>
                </a:solidFill>
              </a:rPr>
              <a:t>Synaptic transmission</a:t>
            </a:r>
          </a:p>
          <a:p>
            <a:pPr marL="177800" indent="-177800">
              <a:buFont typeface="Arial"/>
              <a:buChar char="•"/>
            </a:pPr>
            <a:r>
              <a:rPr lang="en-US" sz="1400" dirty="0" smtClean="0"/>
              <a:t>Embryonic development</a:t>
            </a:r>
          </a:p>
          <a:p>
            <a:pPr marL="177800" indent="-177800">
              <a:buFont typeface="Arial"/>
              <a:buChar char="•"/>
            </a:pPr>
            <a:r>
              <a:rPr lang="en-US" sz="1400" dirty="0" smtClean="0">
                <a:solidFill>
                  <a:srgbClr val="604A7B"/>
                </a:solidFill>
              </a:rPr>
              <a:t>Cell projection organization and biogenesis</a:t>
            </a:r>
          </a:p>
          <a:p>
            <a:pPr marL="177800" indent="-177800">
              <a:buFont typeface="Arial"/>
              <a:buChar char="•"/>
            </a:pPr>
            <a:r>
              <a:rPr lang="en-US" sz="1400" dirty="0" smtClean="0"/>
              <a:t>Cell migration / Cell motility</a:t>
            </a:r>
          </a:p>
        </p:txBody>
      </p:sp>
      <p:sp>
        <p:nvSpPr>
          <p:cNvPr id="20" name="Rectangle 19"/>
          <p:cNvSpPr/>
          <p:nvPr/>
        </p:nvSpPr>
        <p:spPr>
          <a:xfrm>
            <a:off x="110071" y="4788194"/>
            <a:ext cx="164153" cy="173571"/>
          </a:xfrm>
          <a:prstGeom prst="rect">
            <a:avLst/>
          </a:prstGeom>
          <a:solidFill>
            <a:schemeClr val="accent4">
              <a:lumMod val="75000"/>
            </a:schemeClr>
          </a:solidFill>
          <a:ln>
            <a:solidFill>
              <a:schemeClr val="accent4">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308092" y="4634577"/>
            <a:ext cx="1766241" cy="461665"/>
          </a:xfrm>
          <a:prstGeom prst="rect">
            <a:avLst/>
          </a:prstGeom>
          <a:noFill/>
        </p:spPr>
        <p:txBody>
          <a:bodyPr wrap="square" rtlCol="0">
            <a:spAutoFit/>
          </a:bodyPr>
          <a:lstStyle/>
          <a:p>
            <a:r>
              <a:rPr lang="en-US" sz="1200" dirty="0" smtClean="0"/>
              <a:t>Overlapping </a:t>
            </a:r>
          </a:p>
          <a:p>
            <a:r>
              <a:rPr lang="en-US" sz="1200" dirty="0" smtClean="0"/>
              <a:t>Term (mouse to human)</a:t>
            </a: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Oval 10"/>
          <p:cNvSpPr/>
          <p:nvPr/>
        </p:nvSpPr>
        <p:spPr>
          <a:xfrm>
            <a:off x="5095241" y="4448067"/>
            <a:ext cx="1350874" cy="1267968"/>
          </a:xfrm>
          <a:prstGeom prst="ellipse">
            <a:avLst/>
          </a:prstGeom>
          <a:gradFill flip="none" rotWithShape="1">
            <a:gsLst>
              <a:gs pos="0">
                <a:schemeClr val="bg1">
                  <a:lumMod val="50000"/>
                  <a:alpha val="50000"/>
                </a:schemeClr>
              </a:gs>
              <a:gs pos="100000">
                <a:schemeClr val="bg1">
                  <a:lumMod val="75000"/>
                  <a:alpha val="50000"/>
                </a:schemeClr>
              </a:gs>
            </a:gsLst>
            <a:lin ang="16200000" scaled="0"/>
            <a:tileRect/>
          </a:grad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BrainOverlap_v02.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626533" y="1622208"/>
            <a:ext cx="3251200" cy="5100320"/>
          </a:xfrm>
          <a:prstGeom prst="rect">
            <a:avLst/>
          </a:prstGeom>
        </p:spPr>
      </p:pic>
      <p:sp>
        <p:nvSpPr>
          <p:cNvPr id="8" name="Rectangle 7"/>
          <p:cNvSpPr/>
          <p:nvPr/>
        </p:nvSpPr>
        <p:spPr>
          <a:xfrm>
            <a:off x="1236134" y="4453475"/>
            <a:ext cx="2311400" cy="4571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0" name="TextBox 9"/>
          <p:cNvSpPr txBox="1"/>
          <p:nvPr/>
        </p:nvSpPr>
        <p:spPr>
          <a:xfrm>
            <a:off x="3877733" y="1913467"/>
            <a:ext cx="4385734" cy="2031325"/>
          </a:xfrm>
          <a:prstGeom prst="rect">
            <a:avLst/>
          </a:prstGeom>
          <a:noFill/>
        </p:spPr>
        <p:txBody>
          <a:bodyPr wrap="square" rtlCol="0">
            <a:spAutoFit/>
          </a:bodyPr>
          <a:lstStyle/>
          <a:p>
            <a:pPr marL="177800" indent="-177800">
              <a:buFont typeface="Arial"/>
              <a:buChar char="•"/>
            </a:pPr>
            <a:r>
              <a:rPr lang="en-US" dirty="0" smtClean="0"/>
              <a:t>Usually larger than 50%</a:t>
            </a:r>
          </a:p>
          <a:p>
            <a:pPr marL="804863" lvl="1" indent="-347663">
              <a:buFont typeface="Wingdings" charset="2"/>
              <a:buChar char="à"/>
            </a:pPr>
            <a:r>
              <a:rPr lang="en-US" dirty="0" smtClean="0"/>
              <a:t>cross-validates brain specificity set and neurological phenotype sets</a:t>
            </a:r>
          </a:p>
          <a:p>
            <a:pPr marL="804863" lvl="1" indent="-347663"/>
            <a:r>
              <a:rPr lang="en-US" dirty="0" smtClean="0"/>
              <a:t>	(</a:t>
            </a:r>
            <a:r>
              <a:rPr lang="en-US" dirty="0" err="1" smtClean="0"/>
              <a:t>p</a:t>
            </a:r>
            <a:r>
              <a:rPr lang="en-US" dirty="0" smtClean="0"/>
              <a:t>-value 10-5 – 10-144 *)</a:t>
            </a:r>
          </a:p>
          <a:p>
            <a:pPr marL="177800" indent="-177800">
              <a:buFont typeface="Arial"/>
              <a:buChar char="•"/>
            </a:pPr>
            <a:r>
              <a:rPr lang="en-US" dirty="0" smtClean="0"/>
              <a:t>Top: </a:t>
            </a:r>
          </a:p>
          <a:p>
            <a:pPr marL="635000" lvl="1" indent="-177800">
              <a:buFont typeface="Arial"/>
              <a:buChar char="•"/>
            </a:pPr>
            <a:r>
              <a:rPr lang="en-US" dirty="0" smtClean="0"/>
              <a:t>Human Neuropsychological (Hs-</a:t>
            </a:r>
            <a:r>
              <a:rPr lang="en-US" dirty="0" err="1" smtClean="0"/>
              <a:t>Psy</a:t>
            </a:r>
            <a:r>
              <a:rPr lang="en-US" dirty="0" smtClean="0"/>
              <a:t>) </a:t>
            </a:r>
          </a:p>
          <a:p>
            <a:pPr marL="635000" lvl="1" indent="-177800">
              <a:buFont typeface="Arial"/>
              <a:buChar char="•"/>
            </a:pPr>
            <a:r>
              <a:rPr lang="en-US" dirty="0" smtClean="0"/>
              <a:t>Mouse Neurological (Mm)</a:t>
            </a:r>
            <a:endParaRPr lang="en-US" dirty="0"/>
          </a:p>
        </p:txBody>
      </p:sp>
      <p:sp>
        <p:nvSpPr>
          <p:cNvPr id="12" name="Oval 11"/>
          <p:cNvSpPr/>
          <p:nvPr/>
        </p:nvSpPr>
        <p:spPr>
          <a:xfrm>
            <a:off x="5389657" y="4646521"/>
            <a:ext cx="1891224" cy="1775155"/>
          </a:xfrm>
          <a:prstGeom prst="ellipse">
            <a:avLst/>
          </a:prstGeom>
          <a:gradFill flip="none" rotWithShape="1">
            <a:gsLst>
              <a:gs pos="0">
                <a:schemeClr val="accent4">
                  <a:tint val="100000"/>
                  <a:shade val="100000"/>
                  <a:satMod val="130000"/>
                  <a:alpha val="50000"/>
                </a:schemeClr>
              </a:gs>
              <a:gs pos="100000">
                <a:schemeClr val="accent4">
                  <a:tint val="50000"/>
                  <a:shade val="100000"/>
                  <a:satMod val="350000"/>
                  <a:alpha val="50000"/>
                </a:schemeClr>
              </a:gs>
            </a:gsLst>
            <a:lin ang="16200000" scaled="0"/>
            <a:tileRect/>
          </a:grad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13" name="TextBox 12"/>
          <p:cNvSpPr txBox="1"/>
          <p:nvPr/>
        </p:nvSpPr>
        <p:spPr>
          <a:xfrm>
            <a:off x="5687894" y="4124901"/>
            <a:ext cx="3151305" cy="338554"/>
          </a:xfrm>
          <a:prstGeom prst="rect">
            <a:avLst/>
          </a:prstGeom>
          <a:noFill/>
        </p:spPr>
        <p:txBody>
          <a:bodyPr wrap="square" rtlCol="0">
            <a:spAutoFit/>
          </a:bodyPr>
          <a:lstStyle/>
          <a:p>
            <a:pPr algn="r"/>
            <a:r>
              <a:rPr lang="en-US" sz="1600" dirty="0" smtClean="0"/>
              <a:t>Neurological Phenotype only: </a:t>
            </a:r>
            <a:r>
              <a:rPr lang="en-US" sz="1600" b="1" dirty="0" smtClean="0"/>
              <a:t>2466</a:t>
            </a:r>
            <a:endParaRPr lang="en-US" sz="1600" b="1" dirty="0"/>
          </a:p>
        </p:txBody>
      </p:sp>
      <p:sp>
        <p:nvSpPr>
          <p:cNvPr id="14" name="TextBox 13"/>
          <p:cNvSpPr txBox="1"/>
          <p:nvPr/>
        </p:nvSpPr>
        <p:spPr>
          <a:xfrm>
            <a:off x="6680200" y="4588947"/>
            <a:ext cx="2158999" cy="338554"/>
          </a:xfrm>
          <a:prstGeom prst="rect">
            <a:avLst/>
          </a:prstGeom>
          <a:noFill/>
        </p:spPr>
        <p:txBody>
          <a:bodyPr wrap="square" rtlCol="0">
            <a:spAutoFit/>
          </a:bodyPr>
          <a:lstStyle/>
          <a:p>
            <a:pPr algn="r"/>
            <a:r>
              <a:rPr lang="en-US" sz="1600" dirty="0" smtClean="0"/>
              <a:t>Overlapping: </a:t>
            </a:r>
            <a:r>
              <a:rPr lang="en-US" sz="1600" b="1" dirty="0" smtClean="0"/>
              <a:t>2488</a:t>
            </a:r>
            <a:endParaRPr lang="en-US" sz="1600" b="1" dirty="0"/>
          </a:p>
        </p:txBody>
      </p:sp>
      <p:sp>
        <p:nvSpPr>
          <p:cNvPr id="15" name="TextBox 14"/>
          <p:cNvSpPr txBox="1"/>
          <p:nvPr/>
        </p:nvSpPr>
        <p:spPr>
          <a:xfrm>
            <a:off x="6680200" y="6185432"/>
            <a:ext cx="2158999" cy="338554"/>
          </a:xfrm>
          <a:prstGeom prst="rect">
            <a:avLst/>
          </a:prstGeom>
          <a:noFill/>
        </p:spPr>
        <p:txBody>
          <a:bodyPr wrap="square" rtlCol="0">
            <a:spAutoFit/>
          </a:bodyPr>
          <a:lstStyle/>
          <a:p>
            <a:pPr algn="r"/>
            <a:r>
              <a:rPr lang="en-US" sz="1600" dirty="0" smtClean="0"/>
              <a:t>Expression only: </a:t>
            </a:r>
            <a:r>
              <a:rPr lang="en-US" sz="1600" b="1" dirty="0" smtClean="0"/>
              <a:t>5864</a:t>
            </a:r>
            <a:endParaRPr lang="en-US" sz="1600" b="1" dirty="0"/>
          </a:p>
        </p:txBody>
      </p:sp>
      <p:sp>
        <p:nvSpPr>
          <p:cNvPr id="16" name="TextBox 15"/>
          <p:cNvSpPr txBox="1"/>
          <p:nvPr/>
        </p:nvSpPr>
        <p:spPr>
          <a:xfrm>
            <a:off x="5389657" y="6507109"/>
            <a:ext cx="2158999" cy="338554"/>
          </a:xfrm>
          <a:prstGeom prst="rect">
            <a:avLst/>
          </a:prstGeom>
          <a:noFill/>
        </p:spPr>
        <p:txBody>
          <a:bodyPr wrap="square" rtlCol="0">
            <a:spAutoFit/>
          </a:bodyPr>
          <a:lstStyle/>
          <a:p>
            <a:pPr algn="ctr"/>
            <a:r>
              <a:rPr lang="en-US" sz="1600" dirty="0" smtClean="0"/>
              <a:t>Total: </a:t>
            </a:r>
            <a:r>
              <a:rPr lang="en-US" sz="1600" b="1" dirty="0" smtClean="0"/>
              <a:t>10523</a:t>
            </a:r>
            <a:endParaRPr lang="en-US" sz="1600" b="1" dirty="0"/>
          </a:p>
        </p:txBody>
      </p:sp>
      <p:sp>
        <p:nvSpPr>
          <p:cNvPr id="17" name="TextBox 16"/>
          <p:cNvSpPr txBox="1"/>
          <p:nvPr/>
        </p:nvSpPr>
        <p:spPr>
          <a:xfrm>
            <a:off x="4573271" y="5716035"/>
            <a:ext cx="637540" cy="338554"/>
          </a:xfrm>
          <a:prstGeom prst="rect">
            <a:avLst/>
          </a:prstGeom>
          <a:noFill/>
        </p:spPr>
        <p:txBody>
          <a:bodyPr wrap="square" rtlCol="0">
            <a:spAutoFit/>
          </a:bodyPr>
          <a:lstStyle/>
          <a:p>
            <a:pPr algn="ctr"/>
            <a:r>
              <a:rPr lang="en-US" sz="1600" b="1" dirty="0" smtClean="0"/>
              <a:t>8352</a:t>
            </a:r>
            <a:endParaRPr lang="en-US" sz="1600" b="1" dirty="0"/>
          </a:p>
        </p:txBody>
      </p:sp>
      <p:sp>
        <p:nvSpPr>
          <p:cNvPr id="18" name="TextBox 17"/>
          <p:cNvSpPr txBox="1"/>
          <p:nvPr/>
        </p:nvSpPr>
        <p:spPr>
          <a:xfrm>
            <a:off x="4573271" y="4465389"/>
            <a:ext cx="637540" cy="338554"/>
          </a:xfrm>
          <a:prstGeom prst="rect">
            <a:avLst/>
          </a:prstGeom>
          <a:noFill/>
        </p:spPr>
        <p:txBody>
          <a:bodyPr wrap="square" rtlCol="0">
            <a:spAutoFit/>
          </a:bodyPr>
          <a:lstStyle/>
          <a:p>
            <a:pPr algn="ctr"/>
            <a:r>
              <a:rPr lang="en-US" sz="1600" b="1" dirty="0" smtClean="0"/>
              <a:t>4659</a:t>
            </a:r>
            <a:endParaRPr lang="en-US" sz="1600" b="1" dirty="0"/>
          </a:p>
        </p:txBody>
      </p:sp>
      <p:sp>
        <p:nvSpPr>
          <p:cNvPr id="19" name="Rectangle 18"/>
          <p:cNvSpPr/>
          <p:nvPr/>
        </p:nvSpPr>
        <p:spPr>
          <a:xfrm>
            <a:off x="1551517" y="2706251"/>
            <a:ext cx="241693" cy="4571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0" name="TextBox 19"/>
          <p:cNvSpPr txBox="1"/>
          <p:nvPr/>
        </p:nvSpPr>
        <p:spPr>
          <a:xfrm>
            <a:off x="1881712" y="2581365"/>
            <a:ext cx="1564218" cy="461665"/>
          </a:xfrm>
          <a:prstGeom prst="rect">
            <a:avLst/>
          </a:prstGeom>
          <a:noFill/>
        </p:spPr>
        <p:txBody>
          <a:bodyPr wrap="square" rtlCol="0">
            <a:spAutoFit/>
          </a:bodyPr>
          <a:lstStyle/>
          <a:p>
            <a:r>
              <a:rPr lang="en-US" sz="1200" dirty="0" smtClean="0"/>
              <a:t>Background overlap expectation (*)</a:t>
            </a:r>
            <a:endParaRPr lang="en-US" sz="1200" dirty="0"/>
          </a:p>
        </p:txBody>
      </p:sp>
      <p:sp>
        <p:nvSpPr>
          <p:cNvPr id="21" name="TextBox 20"/>
          <p:cNvSpPr txBox="1"/>
          <p:nvPr/>
        </p:nvSpPr>
        <p:spPr>
          <a:xfrm>
            <a:off x="16933" y="6379341"/>
            <a:ext cx="5095242" cy="461665"/>
          </a:xfrm>
          <a:prstGeom prst="rect">
            <a:avLst/>
          </a:prstGeom>
          <a:noFill/>
        </p:spPr>
        <p:txBody>
          <a:bodyPr wrap="square" rtlCol="0">
            <a:spAutoFit/>
          </a:bodyPr>
          <a:lstStyle/>
          <a:p>
            <a:r>
              <a:rPr lang="en-US" sz="1200" dirty="0" smtClean="0"/>
              <a:t>(*) These calculations assume a total of ~ 20500 genes and that brain-specific genes are not biased in favor of genes with any associated phenotype </a:t>
            </a:r>
            <a:endParaRPr lang="en-US" sz="1200" dirty="0"/>
          </a:p>
        </p:txBody>
      </p:sp>
      <p:sp>
        <p:nvSpPr>
          <p:cNvPr id="23" name="Title 1"/>
          <p:cNvSpPr>
            <a:spLocks noGrp="1"/>
          </p:cNvSpPr>
          <p:nvPr>
            <p:ph type="title"/>
          </p:nvPr>
        </p:nvSpPr>
        <p:spPr>
          <a:xfrm>
            <a:off x="0" y="274638"/>
            <a:ext cx="9144000" cy="689676"/>
          </a:xfrm>
        </p:spPr>
        <p:txBody>
          <a:bodyPr>
            <a:normAutofit fontScale="90000"/>
          </a:bodyPr>
          <a:lstStyle/>
          <a:p>
            <a:r>
              <a:rPr lang="en-US" sz="3200" dirty="0" smtClean="0"/>
              <a:t>Overlap between neurological phenotypes</a:t>
            </a:r>
            <a:br>
              <a:rPr lang="en-US" sz="3200" dirty="0" smtClean="0"/>
            </a:br>
            <a:r>
              <a:rPr lang="en-US" sz="3200" dirty="0" smtClean="0"/>
              <a:t> and brain-specific expression</a:t>
            </a: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Final </a:t>
            </a:r>
            <a:r>
              <a:rPr lang="en-US" dirty="0"/>
              <a:t>C</a:t>
            </a:r>
            <a:r>
              <a:rPr lang="en-US" dirty="0" smtClean="0"/>
              <a:t>omments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Good overall quality</a:t>
            </a:r>
          </a:p>
          <a:p>
            <a:pPr lvl="1"/>
            <a:r>
              <a:rPr lang="en-US" dirty="0" smtClean="0"/>
              <a:t>Mutual overlap</a:t>
            </a:r>
          </a:p>
          <a:p>
            <a:pPr lvl="1"/>
            <a:r>
              <a:rPr lang="en-US" dirty="0" smtClean="0"/>
              <a:t>Functional consistency</a:t>
            </a:r>
          </a:p>
          <a:p>
            <a:r>
              <a:rPr lang="en-US" dirty="0" smtClean="0"/>
              <a:t>Different sources overlap, but are also complementary</a:t>
            </a:r>
          </a:p>
          <a:p>
            <a:r>
              <a:rPr lang="en-US" dirty="0" smtClean="0"/>
              <a:t>Human </a:t>
            </a:r>
            <a:r>
              <a:rPr lang="en-US" dirty="0" smtClean="0"/>
              <a:t>phenotype</a:t>
            </a:r>
            <a:r>
              <a:rPr lang="en-US" dirty="0" smtClean="0"/>
              <a:t>s </a:t>
            </a:r>
            <a:r>
              <a:rPr lang="en-US" dirty="0" smtClean="0"/>
              <a:t>are </a:t>
            </a:r>
            <a:r>
              <a:rPr lang="en-US" dirty="0" smtClean="0"/>
              <a:t>distinct enough functionally, although there is some residual overlap (the </a:t>
            </a:r>
            <a:r>
              <a:rPr lang="en-US" dirty="0" err="1" smtClean="0"/>
              <a:t>curation</a:t>
            </a:r>
            <a:r>
              <a:rPr lang="en-US" dirty="0" smtClean="0"/>
              <a:t> process is imperfect)</a:t>
            </a:r>
          </a:p>
          <a:p>
            <a:r>
              <a:rPr lang="en-US" dirty="0" smtClean="0"/>
              <a:t>Mouse phenotypes are valuable, and cover functions not covered by human phenotypes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TotalTime>
  <Words>829</Words>
  <Application>Microsoft Macintosh PowerPoint</Application>
  <PresentationFormat>On-screen Show (4:3)</PresentationFormat>
  <Paragraphs>193</Paragraphs>
  <Slides>8</Slides>
  <Notes>0</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Office Theme</vt:lpstr>
      <vt:lpstr>Neurological Phenotypes and Brain-specific Expression Genes</vt:lpstr>
      <vt:lpstr>Sources</vt:lpstr>
      <vt:lpstr>Overlap between human neurological phenotypes</vt:lpstr>
      <vt:lpstr>Enrichment in functional gene-sets and disease MeSH: pubmed paper indexing system GO BP: Biological Process</vt:lpstr>
      <vt:lpstr>Overlap between human and mouse phenotypes</vt:lpstr>
      <vt:lpstr>Slide 6</vt:lpstr>
      <vt:lpstr>Overlap between neurological phenotypes  and brain-specific expression</vt:lpstr>
      <vt:lpstr>Final Comments</vt:lpstr>
    </vt:vector>
  </TitlesOfParts>
  <Company>University of Toronto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Neurological Phenotypes and Brain-specific Expression Genes</dc:title>
  <dc:creator>Daniele Merico</dc:creator>
  <cp:lastModifiedBy>Daniele Merico</cp:lastModifiedBy>
  <cp:revision>1</cp:revision>
  <dcterms:created xsi:type="dcterms:W3CDTF">2011-06-02T21:46:08Z</dcterms:created>
  <dcterms:modified xsi:type="dcterms:W3CDTF">2011-06-02T21:51:34Z</dcterms:modified>
</cp:coreProperties>
</file>